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3"/>
  </p:notesMasterIdLst>
  <p:sldIdLst>
    <p:sldId id="256" r:id="rId5"/>
    <p:sldId id="365" r:id="rId6"/>
    <p:sldId id="261" r:id="rId7"/>
    <p:sldId id="265" r:id="rId8"/>
    <p:sldId id="266" r:id="rId9"/>
    <p:sldId id="262" r:id="rId10"/>
    <p:sldId id="299" r:id="rId11"/>
    <p:sldId id="297" r:id="rId12"/>
    <p:sldId id="264" r:id="rId13"/>
    <p:sldId id="300" r:id="rId14"/>
    <p:sldId id="301" r:id="rId15"/>
    <p:sldId id="302" r:id="rId16"/>
    <p:sldId id="307" r:id="rId17"/>
    <p:sldId id="314" r:id="rId18"/>
    <p:sldId id="315" r:id="rId19"/>
    <p:sldId id="316" r:id="rId20"/>
    <p:sldId id="317" r:id="rId21"/>
    <p:sldId id="354" r:id="rId22"/>
    <p:sldId id="318" r:id="rId23"/>
    <p:sldId id="319" r:id="rId24"/>
    <p:sldId id="320" r:id="rId25"/>
    <p:sldId id="355" r:id="rId26"/>
    <p:sldId id="356" r:id="rId27"/>
    <p:sldId id="357" r:id="rId28"/>
    <p:sldId id="358" r:id="rId29"/>
    <p:sldId id="361" r:id="rId30"/>
    <p:sldId id="362" r:id="rId31"/>
    <p:sldId id="364" r:id="rId32"/>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3A64"/>
    <a:srgbClr val="233E6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22C6F82-DE5F-4BAB-BD99-4662C09B8782}" v="16" dt="2024-12-02T17:49:25.4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2633" autoAdjust="0"/>
  </p:normalViewPr>
  <p:slideViewPr>
    <p:cSldViewPr snapToGrid="0" snapToObjects="1">
      <p:cViewPr varScale="1">
        <p:scale>
          <a:sx n="53" d="100"/>
          <a:sy n="53" d="100"/>
        </p:scale>
        <p:origin x="115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VARADO QUESADA IRENE" userId="7205f54b-963f-4fc4-ab22-bea7026cee50" providerId="ADAL" clId="{D22C6F82-DE5F-4BAB-BD99-4662C09B8782}"/>
    <pc:docChg chg="undo custSel addSld delSld modSld">
      <pc:chgData name="ALVARADO QUESADA IRENE" userId="7205f54b-963f-4fc4-ab22-bea7026cee50" providerId="ADAL" clId="{D22C6F82-DE5F-4BAB-BD99-4662C09B8782}" dt="2024-12-02T17:49:25.488" v="417"/>
      <pc:docMkLst>
        <pc:docMk/>
      </pc:docMkLst>
      <pc:sldChg chg="modSp mod">
        <pc:chgData name="ALVARADO QUESADA IRENE" userId="7205f54b-963f-4fc4-ab22-bea7026cee50" providerId="ADAL" clId="{D22C6F82-DE5F-4BAB-BD99-4662C09B8782}" dt="2024-12-02T17:18:08.770" v="379" actId="20577"/>
        <pc:sldMkLst>
          <pc:docMk/>
          <pc:sldMk cId="73464894" sldId="266"/>
        </pc:sldMkLst>
        <pc:spChg chg="mod">
          <ac:chgData name="ALVARADO QUESADA IRENE" userId="7205f54b-963f-4fc4-ab22-bea7026cee50" providerId="ADAL" clId="{D22C6F82-DE5F-4BAB-BD99-4662C09B8782}" dt="2024-12-02T17:18:08.770" v="379" actId="20577"/>
          <ac:spMkLst>
            <pc:docMk/>
            <pc:sldMk cId="73464894" sldId="266"/>
            <ac:spMk id="4" creationId="{9AFFDEF6-0DEC-F59D-0573-0A47F1534843}"/>
          </ac:spMkLst>
        </pc:spChg>
      </pc:sldChg>
      <pc:sldChg chg="modSp mod">
        <pc:chgData name="ALVARADO QUESADA IRENE" userId="7205f54b-963f-4fc4-ab22-bea7026cee50" providerId="ADAL" clId="{D22C6F82-DE5F-4BAB-BD99-4662C09B8782}" dt="2024-12-02T16:18:09.780" v="376" actId="20577"/>
        <pc:sldMkLst>
          <pc:docMk/>
          <pc:sldMk cId="1097612727" sldId="301"/>
        </pc:sldMkLst>
        <pc:spChg chg="mod">
          <ac:chgData name="ALVARADO QUESADA IRENE" userId="7205f54b-963f-4fc4-ab22-bea7026cee50" providerId="ADAL" clId="{D22C6F82-DE5F-4BAB-BD99-4662C09B8782}" dt="2024-12-02T16:18:09.780" v="376" actId="20577"/>
          <ac:spMkLst>
            <pc:docMk/>
            <pc:sldMk cId="1097612727" sldId="301"/>
            <ac:spMk id="7" creationId="{08DA81D0-0352-CFA1-2499-8A335EFDFB94}"/>
          </ac:spMkLst>
        </pc:spChg>
      </pc:sldChg>
      <pc:sldChg chg="del">
        <pc:chgData name="ALVARADO QUESADA IRENE" userId="7205f54b-963f-4fc4-ab22-bea7026cee50" providerId="ADAL" clId="{D22C6F82-DE5F-4BAB-BD99-4662C09B8782}" dt="2024-12-02T13:28:45.095" v="347" actId="47"/>
        <pc:sldMkLst>
          <pc:docMk/>
          <pc:sldMk cId="2913048744" sldId="305"/>
        </pc:sldMkLst>
      </pc:sldChg>
      <pc:sldChg chg="modSp mod">
        <pc:chgData name="ALVARADO QUESADA IRENE" userId="7205f54b-963f-4fc4-ab22-bea7026cee50" providerId="ADAL" clId="{D22C6F82-DE5F-4BAB-BD99-4662C09B8782}" dt="2024-12-02T16:20:35.401" v="378" actId="1076"/>
        <pc:sldMkLst>
          <pc:docMk/>
          <pc:sldMk cId="3216680302" sldId="315"/>
        </pc:sldMkLst>
        <pc:spChg chg="mod">
          <ac:chgData name="ALVARADO QUESADA IRENE" userId="7205f54b-963f-4fc4-ab22-bea7026cee50" providerId="ADAL" clId="{D22C6F82-DE5F-4BAB-BD99-4662C09B8782}" dt="2024-12-02T16:20:35.401" v="378" actId="1076"/>
          <ac:spMkLst>
            <pc:docMk/>
            <pc:sldMk cId="3216680302" sldId="315"/>
            <ac:spMk id="3" creationId="{825C75B7-06C8-4C6E-6122-D439BB26113B}"/>
          </ac:spMkLst>
        </pc:spChg>
        <pc:spChg chg="mod">
          <ac:chgData name="ALVARADO QUESADA IRENE" userId="7205f54b-963f-4fc4-ab22-bea7026cee50" providerId="ADAL" clId="{D22C6F82-DE5F-4BAB-BD99-4662C09B8782}" dt="2024-12-02T16:20:30.226" v="377" actId="1076"/>
          <ac:spMkLst>
            <pc:docMk/>
            <pc:sldMk cId="3216680302" sldId="315"/>
            <ac:spMk id="4" creationId="{320B65FD-B815-F25D-3E89-C15323B6ECC4}"/>
          </ac:spMkLst>
        </pc:spChg>
      </pc:sldChg>
      <pc:sldChg chg="modTransition">
        <pc:chgData name="ALVARADO QUESADA IRENE" userId="7205f54b-963f-4fc4-ab22-bea7026cee50" providerId="ADAL" clId="{D22C6F82-DE5F-4BAB-BD99-4662C09B8782}" dt="2024-12-02T17:49:25.488" v="417"/>
        <pc:sldMkLst>
          <pc:docMk/>
          <pc:sldMk cId="955564047" sldId="316"/>
        </pc:sldMkLst>
      </pc:sldChg>
      <pc:sldChg chg="modSp mod">
        <pc:chgData name="ALVARADO QUESADA IRENE" userId="7205f54b-963f-4fc4-ab22-bea7026cee50" providerId="ADAL" clId="{D22C6F82-DE5F-4BAB-BD99-4662C09B8782}" dt="2024-12-02T17:26:46.130" v="385" actId="20577"/>
        <pc:sldMkLst>
          <pc:docMk/>
          <pc:sldMk cId="2088952559" sldId="317"/>
        </pc:sldMkLst>
        <pc:spChg chg="mod">
          <ac:chgData name="ALVARADO QUESADA IRENE" userId="7205f54b-963f-4fc4-ab22-bea7026cee50" providerId="ADAL" clId="{D22C6F82-DE5F-4BAB-BD99-4662C09B8782}" dt="2024-12-02T17:26:46.130" v="385" actId="20577"/>
          <ac:spMkLst>
            <pc:docMk/>
            <pc:sldMk cId="2088952559" sldId="317"/>
            <ac:spMk id="7" creationId="{3098DEC9-3582-7CEB-7268-8A8406C0A1AB}"/>
          </ac:spMkLst>
        </pc:spChg>
      </pc:sldChg>
      <pc:sldChg chg="del">
        <pc:chgData name="ALVARADO QUESADA IRENE" userId="7205f54b-963f-4fc4-ab22-bea7026cee50" providerId="ADAL" clId="{D22C6F82-DE5F-4BAB-BD99-4662C09B8782}" dt="2024-12-02T13:26:09.048" v="221" actId="47"/>
        <pc:sldMkLst>
          <pc:docMk/>
          <pc:sldMk cId="3154812285" sldId="352"/>
        </pc:sldMkLst>
      </pc:sldChg>
      <pc:sldChg chg="del">
        <pc:chgData name="ALVARADO QUESADA IRENE" userId="7205f54b-963f-4fc4-ab22-bea7026cee50" providerId="ADAL" clId="{D22C6F82-DE5F-4BAB-BD99-4662C09B8782}" dt="2024-12-02T13:28:44.092" v="346" actId="47"/>
        <pc:sldMkLst>
          <pc:docMk/>
          <pc:sldMk cId="3622143917" sldId="353"/>
        </pc:sldMkLst>
      </pc:sldChg>
      <pc:sldChg chg="addSp modSp mod modNotesTx">
        <pc:chgData name="ALVARADO QUESADA IRENE" userId="7205f54b-963f-4fc4-ab22-bea7026cee50" providerId="ADAL" clId="{D22C6F82-DE5F-4BAB-BD99-4662C09B8782}" dt="2024-12-02T13:28:38.682" v="345" actId="20577"/>
        <pc:sldMkLst>
          <pc:docMk/>
          <pc:sldMk cId="4247755951" sldId="354"/>
        </pc:sldMkLst>
        <pc:spChg chg="add mod">
          <ac:chgData name="ALVARADO QUESADA IRENE" userId="7205f54b-963f-4fc4-ab22-bea7026cee50" providerId="ADAL" clId="{D22C6F82-DE5F-4BAB-BD99-4662C09B8782}" dt="2024-12-02T13:18:27.922" v="0"/>
          <ac:spMkLst>
            <pc:docMk/>
            <pc:sldMk cId="4247755951" sldId="354"/>
            <ac:spMk id="3" creationId="{F6EBB1FE-48E7-4659-56FC-E17E9D6B697A}"/>
          </ac:spMkLst>
        </pc:spChg>
        <pc:spChg chg="add mod">
          <ac:chgData name="ALVARADO QUESADA IRENE" userId="7205f54b-963f-4fc4-ab22-bea7026cee50" providerId="ADAL" clId="{D22C6F82-DE5F-4BAB-BD99-4662C09B8782}" dt="2024-12-02T13:28:38.682" v="345" actId="20577"/>
          <ac:spMkLst>
            <pc:docMk/>
            <pc:sldMk cId="4247755951" sldId="354"/>
            <ac:spMk id="4" creationId="{128686DE-5F34-266B-B2B1-DCB6954B3B94}"/>
          </ac:spMkLst>
        </pc:spChg>
        <pc:spChg chg="add mod">
          <ac:chgData name="ALVARADO QUESADA IRENE" userId="7205f54b-963f-4fc4-ab22-bea7026cee50" providerId="ADAL" clId="{D22C6F82-DE5F-4BAB-BD99-4662C09B8782}" dt="2024-12-02T13:19:12.694" v="3"/>
          <ac:spMkLst>
            <pc:docMk/>
            <pc:sldMk cId="4247755951" sldId="354"/>
            <ac:spMk id="5" creationId="{6E702CEE-2F69-2F02-3AC0-95C027CB03F9}"/>
          </ac:spMkLst>
        </pc:spChg>
      </pc:sldChg>
      <pc:sldChg chg="addSp modSp mod modAnim">
        <pc:chgData name="ALVARADO QUESADA IRENE" userId="7205f54b-963f-4fc4-ab22-bea7026cee50" providerId="ADAL" clId="{D22C6F82-DE5F-4BAB-BD99-4662C09B8782}" dt="2024-12-02T17:35:14.659" v="387" actId="255"/>
        <pc:sldMkLst>
          <pc:docMk/>
          <pc:sldMk cId="1642306787" sldId="357"/>
        </pc:sldMkLst>
        <pc:spChg chg="add mod">
          <ac:chgData name="ALVARADO QUESADA IRENE" userId="7205f54b-963f-4fc4-ab22-bea7026cee50" providerId="ADAL" clId="{D22C6F82-DE5F-4BAB-BD99-4662C09B8782}" dt="2024-12-02T13:35:30.832" v="356" actId="14100"/>
          <ac:spMkLst>
            <pc:docMk/>
            <pc:sldMk cId="1642306787" sldId="357"/>
            <ac:spMk id="6" creationId="{3D86A0AC-5DE2-B534-AE0B-DB1810B4C28E}"/>
          </ac:spMkLst>
        </pc:spChg>
        <pc:spChg chg="add mod">
          <ac:chgData name="ALVARADO QUESADA IRENE" userId="7205f54b-963f-4fc4-ab22-bea7026cee50" providerId="ADAL" clId="{D22C6F82-DE5F-4BAB-BD99-4662C09B8782}" dt="2024-12-02T13:36:28.528" v="369" actId="14100"/>
          <ac:spMkLst>
            <pc:docMk/>
            <pc:sldMk cId="1642306787" sldId="357"/>
            <ac:spMk id="7" creationId="{CACA30CF-AAC5-E04B-A4BB-9C0A91EBA9D6}"/>
          </ac:spMkLst>
        </pc:spChg>
        <pc:spChg chg="add mod">
          <ac:chgData name="ALVARADO QUESADA IRENE" userId="7205f54b-963f-4fc4-ab22-bea7026cee50" providerId="ADAL" clId="{D22C6F82-DE5F-4BAB-BD99-4662C09B8782}" dt="2024-12-02T13:36:07.942" v="362" actId="208"/>
          <ac:spMkLst>
            <pc:docMk/>
            <pc:sldMk cId="1642306787" sldId="357"/>
            <ac:spMk id="8" creationId="{3BEBBB56-9328-E54B-D891-63463237211C}"/>
          </ac:spMkLst>
        </pc:spChg>
        <pc:spChg chg="add mod">
          <ac:chgData name="ALVARADO QUESADA IRENE" userId="7205f54b-963f-4fc4-ab22-bea7026cee50" providerId="ADAL" clId="{D22C6F82-DE5F-4BAB-BD99-4662C09B8782}" dt="2024-12-02T13:36:38.752" v="370" actId="1076"/>
          <ac:spMkLst>
            <pc:docMk/>
            <pc:sldMk cId="1642306787" sldId="357"/>
            <ac:spMk id="10" creationId="{40E463B7-B6FE-FB81-C342-0EAB484C36EE}"/>
          </ac:spMkLst>
        </pc:spChg>
        <pc:graphicFrameChg chg="mod modGraphic">
          <ac:chgData name="ALVARADO QUESADA IRENE" userId="7205f54b-963f-4fc4-ab22-bea7026cee50" providerId="ADAL" clId="{D22C6F82-DE5F-4BAB-BD99-4662C09B8782}" dt="2024-12-02T17:35:14.659" v="387" actId="255"/>
          <ac:graphicFrameMkLst>
            <pc:docMk/>
            <pc:sldMk cId="1642306787" sldId="357"/>
            <ac:graphicFrameMk id="4" creationId="{A8F698CD-7AAC-1574-9787-C3B6C5640858}"/>
          </ac:graphicFrameMkLst>
        </pc:graphicFrameChg>
      </pc:sldChg>
      <pc:sldChg chg="modSp mod">
        <pc:chgData name="ALVARADO QUESADA IRENE" userId="7205f54b-963f-4fc4-ab22-bea7026cee50" providerId="ADAL" clId="{D22C6F82-DE5F-4BAB-BD99-4662C09B8782}" dt="2024-12-02T13:30:47.765" v="352" actId="122"/>
        <pc:sldMkLst>
          <pc:docMk/>
          <pc:sldMk cId="979289148" sldId="364"/>
        </pc:sldMkLst>
        <pc:spChg chg="mod">
          <ac:chgData name="ALVARADO QUESADA IRENE" userId="7205f54b-963f-4fc4-ab22-bea7026cee50" providerId="ADAL" clId="{D22C6F82-DE5F-4BAB-BD99-4662C09B8782}" dt="2024-12-02T13:30:39.005" v="349" actId="255"/>
          <ac:spMkLst>
            <pc:docMk/>
            <pc:sldMk cId="979289148" sldId="364"/>
            <ac:spMk id="3" creationId="{A65366D5-E6CE-D759-89D4-58A204FC58DB}"/>
          </ac:spMkLst>
        </pc:spChg>
        <pc:spChg chg="mod">
          <ac:chgData name="ALVARADO QUESADA IRENE" userId="7205f54b-963f-4fc4-ab22-bea7026cee50" providerId="ADAL" clId="{D22C6F82-DE5F-4BAB-BD99-4662C09B8782}" dt="2024-12-02T13:30:47.765" v="352" actId="122"/>
          <ac:spMkLst>
            <pc:docMk/>
            <pc:sldMk cId="979289148" sldId="364"/>
            <ac:spMk id="4" creationId="{1048624D-C4A7-7108-B180-2E5C2EF0E203}"/>
          </ac:spMkLst>
        </pc:spChg>
      </pc:sldChg>
      <pc:sldChg chg="addSp delSp modSp new mod modTransition modClrScheme chgLayout">
        <pc:chgData name="ALVARADO QUESADA IRENE" userId="7205f54b-963f-4fc4-ab22-bea7026cee50" providerId="ADAL" clId="{D22C6F82-DE5F-4BAB-BD99-4662C09B8782}" dt="2024-12-02T17:39:12.244" v="416" actId="20577"/>
        <pc:sldMkLst>
          <pc:docMk/>
          <pc:sldMk cId="498927107" sldId="365"/>
        </pc:sldMkLst>
        <pc:spChg chg="mod ord">
          <ac:chgData name="ALVARADO QUESADA IRENE" userId="7205f54b-963f-4fc4-ab22-bea7026cee50" providerId="ADAL" clId="{D22C6F82-DE5F-4BAB-BD99-4662C09B8782}" dt="2024-12-02T17:38:23.303" v="397" actId="700"/>
          <ac:spMkLst>
            <pc:docMk/>
            <pc:sldMk cId="498927107" sldId="365"/>
            <ac:spMk id="2" creationId="{A990A3CA-BC43-4AD7-8D96-E10919D33FBB}"/>
          </ac:spMkLst>
        </pc:spChg>
        <pc:spChg chg="add del mod ord">
          <ac:chgData name="ALVARADO QUESADA IRENE" userId="7205f54b-963f-4fc4-ab22-bea7026cee50" providerId="ADAL" clId="{D22C6F82-DE5F-4BAB-BD99-4662C09B8782}" dt="2024-12-02T17:39:12.244" v="416" actId="20577"/>
          <ac:spMkLst>
            <pc:docMk/>
            <pc:sldMk cId="498927107" sldId="365"/>
            <ac:spMk id="3" creationId="{2A7EDB08-3FA7-98CF-56F5-0D662516A4AE}"/>
          </ac:spMkLst>
        </pc:spChg>
        <pc:spChg chg="add del mod ord">
          <ac:chgData name="ALVARADO QUESADA IRENE" userId="7205f54b-963f-4fc4-ab22-bea7026cee50" providerId="ADAL" clId="{D22C6F82-DE5F-4BAB-BD99-4662C09B8782}" dt="2024-12-02T17:38:23.303" v="397" actId="700"/>
          <ac:spMkLst>
            <pc:docMk/>
            <pc:sldMk cId="498927107" sldId="365"/>
            <ac:spMk id="4" creationId="{DC7567E1-0116-B8D7-7B91-26EE27FD2EC5}"/>
          </ac:spMkLst>
        </pc:spChg>
        <pc:spChg chg="add del mod">
          <ac:chgData name="ALVARADO QUESADA IRENE" userId="7205f54b-963f-4fc4-ab22-bea7026cee50" providerId="ADAL" clId="{D22C6F82-DE5F-4BAB-BD99-4662C09B8782}" dt="2024-12-02T17:38:11.036" v="396" actId="478"/>
          <ac:spMkLst>
            <pc:docMk/>
            <pc:sldMk cId="498927107" sldId="365"/>
            <ac:spMk id="6" creationId="{27C9E60B-8F5A-0755-926F-615D12D0165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DDCDB3-68CC-482F-8FB2-7543474E75DF}" type="datetimeFigureOut">
              <a:rPr lang="es-CR" smtClean="0"/>
              <a:t>2/12/2024</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6D7774-8187-48A2-A116-32EC7B45B385}" type="slidenum">
              <a:rPr lang="es-CR" smtClean="0"/>
              <a:t>‹Nº›</a:t>
            </a:fld>
            <a:endParaRPr lang="es-CR"/>
          </a:p>
        </p:txBody>
      </p:sp>
    </p:spTree>
    <p:extLst>
      <p:ext uri="{BB962C8B-B14F-4D97-AF65-F5344CB8AC3E}">
        <p14:creationId xmlns:p14="http://schemas.microsoft.com/office/powerpoint/2010/main" val="663397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n-US" dirty="0"/>
              <a:t>As global temperatures rise, the capacity of the atmosphere to hold water increases, leading to more frequent and intense precipitation (Rahat, S.H. et al. 2024). </a:t>
            </a:r>
          </a:p>
          <a:p>
            <a:pPr marL="171450" indent="-171450">
              <a:buFont typeface="Arial" panose="020B0604020202020204" pitchFamily="34" charset="0"/>
              <a:buChar char="•"/>
            </a:pPr>
            <a:r>
              <a:rPr lang="en-US" dirty="0"/>
              <a:t>At times, the asset backing that loan may be affected or destroyed by the physical risk in question. </a:t>
            </a:r>
          </a:p>
          <a:p>
            <a:pPr marL="171450" indent="-171450">
              <a:buFont typeface="Arial" panose="020B0604020202020204" pitchFamily="34" charset="0"/>
              <a:buChar char="•"/>
            </a:pPr>
            <a:r>
              <a:rPr lang="en-US" dirty="0"/>
              <a:t>These types of physical events can go further, causing human losses and the proliferation of pathogens, which lead to an increase in economic damage.</a:t>
            </a:r>
            <a:endParaRPr lang="es-CR" dirty="0"/>
          </a:p>
        </p:txBody>
      </p:sp>
      <p:sp>
        <p:nvSpPr>
          <p:cNvPr id="4" name="Marcador de número de diapositiva 3"/>
          <p:cNvSpPr>
            <a:spLocks noGrp="1"/>
          </p:cNvSpPr>
          <p:nvPr>
            <p:ph type="sldNum" sz="quarter" idx="5"/>
          </p:nvPr>
        </p:nvSpPr>
        <p:spPr/>
        <p:txBody>
          <a:bodyPr/>
          <a:lstStyle/>
          <a:p>
            <a:fld id="{DD6D7774-8187-48A2-A116-32EC7B45B385}" type="slidenum">
              <a:rPr lang="es-CR" smtClean="0"/>
              <a:t>3</a:t>
            </a:fld>
            <a:endParaRPr lang="es-CR"/>
          </a:p>
        </p:txBody>
      </p:sp>
    </p:spTree>
    <p:extLst>
      <p:ext uri="{BB962C8B-B14F-4D97-AF65-F5344CB8AC3E}">
        <p14:creationId xmlns:p14="http://schemas.microsoft.com/office/powerpoint/2010/main" val="34143139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5"/>
          </p:nvPr>
        </p:nvSpPr>
        <p:spPr/>
        <p:txBody>
          <a:bodyPr/>
          <a:lstStyle/>
          <a:p>
            <a:fld id="{DD6D7774-8187-48A2-A116-32EC7B45B385}" type="slidenum">
              <a:rPr lang="es-CR" smtClean="0"/>
              <a:t>12</a:t>
            </a:fld>
            <a:endParaRPr lang="es-CR"/>
          </a:p>
        </p:txBody>
      </p:sp>
    </p:spTree>
    <p:extLst>
      <p:ext uri="{BB962C8B-B14F-4D97-AF65-F5344CB8AC3E}">
        <p14:creationId xmlns:p14="http://schemas.microsoft.com/office/powerpoint/2010/main" val="17041027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5"/>
          </p:nvPr>
        </p:nvSpPr>
        <p:spPr/>
        <p:txBody>
          <a:bodyPr/>
          <a:lstStyle/>
          <a:p>
            <a:fld id="{DD6D7774-8187-48A2-A116-32EC7B45B385}" type="slidenum">
              <a:rPr lang="es-CR" smtClean="0"/>
              <a:t>13</a:t>
            </a:fld>
            <a:endParaRPr lang="es-CR"/>
          </a:p>
        </p:txBody>
      </p:sp>
    </p:spTree>
    <p:extLst>
      <p:ext uri="{BB962C8B-B14F-4D97-AF65-F5344CB8AC3E}">
        <p14:creationId xmlns:p14="http://schemas.microsoft.com/office/powerpoint/2010/main" val="41288118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noProof="0" dirty="0"/>
              <a:t>San José tops the top 10.</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noProof="0" dirty="0"/>
              <a:t>Most cantons are predominantly urban or urban. Only San Carlos is predominantly rural.</a:t>
            </a:r>
          </a:p>
        </p:txBody>
      </p:sp>
      <p:sp>
        <p:nvSpPr>
          <p:cNvPr id="4" name="Marcador de número de diapositiva 3"/>
          <p:cNvSpPr>
            <a:spLocks noGrp="1"/>
          </p:cNvSpPr>
          <p:nvPr>
            <p:ph type="sldNum" sz="quarter" idx="5"/>
          </p:nvPr>
        </p:nvSpPr>
        <p:spPr/>
        <p:txBody>
          <a:bodyPr/>
          <a:lstStyle/>
          <a:p>
            <a:fld id="{31CCBB5C-95BB-5942-8FD9-3ABE65A4EE8C}" type="slidenum">
              <a:rPr lang="es-ES_tradnl" smtClean="0"/>
              <a:t>14</a:t>
            </a:fld>
            <a:endParaRPr lang="es-ES_tradnl"/>
          </a:p>
        </p:txBody>
      </p:sp>
    </p:spTree>
    <p:extLst>
      <p:ext uri="{BB962C8B-B14F-4D97-AF65-F5344CB8AC3E}">
        <p14:creationId xmlns:p14="http://schemas.microsoft.com/office/powerpoint/2010/main" val="29691076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noProof="0" dirty="0"/>
              <a:t>82.2%  of credits de 2021 are given to economic units, whereas 17.8% of credits are given to households not performing economic activities but for consumption and mortgages.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noProof="0" dirty="0"/>
              <a:t>An average 15.7% of all loans are given to economic units that perform multiple economic activities.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s-CR" dirty="0"/>
          </a:p>
          <a:p>
            <a:endParaRPr lang="es-CR" dirty="0"/>
          </a:p>
        </p:txBody>
      </p:sp>
      <p:sp>
        <p:nvSpPr>
          <p:cNvPr id="4" name="Marcador de número de diapositiva 3"/>
          <p:cNvSpPr>
            <a:spLocks noGrp="1"/>
          </p:cNvSpPr>
          <p:nvPr>
            <p:ph type="sldNum" sz="quarter" idx="5"/>
          </p:nvPr>
        </p:nvSpPr>
        <p:spPr/>
        <p:txBody>
          <a:bodyPr/>
          <a:lstStyle/>
          <a:p>
            <a:fld id="{31CCBB5C-95BB-5942-8FD9-3ABE65A4EE8C}" type="slidenum">
              <a:rPr lang="es-ES_tradnl" smtClean="0"/>
              <a:t>15</a:t>
            </a:fld>
            <a:endParaRPr lang="es-ES_tradnl"/>
          </a:p>
        </p:txBody>
      </p:sp>
    </p:spTree>
    <p:extLst>
      <p:ext uri="{BB962C8B-B14F-4D97-AF65-F5344CB8AC3E}">
        <p14:creationId xmlns:p14="http://schemas.microsoft.com/office/powerpoint/2010/main" val="3965782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noProof="0" dirty="0"/>
              <a:t>Higher average credit balance: Heredia. Lower: León Cortés.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noProof="0" dirty="0"/>
              <a:t>Avg household credit between 14.2% and 29.7% excepting Matina (6.9%).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noProof="0" dirty="0"/>
              <a:t>Share of average credit of economic units with one or more economic activity: Matina (63.7%), then Siquirres (53.3%) and finally Heredia (48.5%).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s-CR" dirty="0"/>
          </a:p>
          <a:p>
            <a:endParaRPr lang="es-CR" dirty="0"/>
          </a:p>
        </p:txBody>
      </p:sp>
      <p:sp>
        <p:nvSpPr>
          <p:cNvPr id="4" name="Marcador de número de diapositiva 3"/>
          <p:cNvSpPr>
            <a:spLocks noGrp="1"/>
          </p:cNvSpPr>
          <p:nvPr>
            <p:ph type="sldNum" sz="quarter" idx="5"/>
          </p:nvPr>
        </p:nvSpPr>
        <p:spPr/>
        <p:txBody>
          <a:bodyPr/>
          <a:lstStyle/>
          <a:p>
            <a:fld id="{31CCBB5C-95BB-5942-8FD9-3ABE65A4EE8C}" type="slidenum">
              <a:rPr lang="es-ES_tradnl" smtClean="0"/>
              <a:t>16</a:t>
            </a:fld>
            <a:endParaRPr lang="es-ES_tradnl"/>
          </a:p>
        </p:txBody>
      </p:sp>
    </p:spTree>
    <p:extLst>
      <p:ext uri="{BB962C8B-B14F-4D97-AF65-F5344CB8AC3E}">
        <p14:creationId xmlns:p14="http://schemas.microsoft.com/office/powerpoint/2010/main" val="34804634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noProof="0" dirty="0"/>
              <a:t>Example.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noProof="0" dirty="0"/>
              <a:t>Only rural canton.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noProof="0" dirty="0"/>
              <a:t>Half of cantonal GDP comes from banana cultivation.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noProof="0" dirty="0"/>
              <a:t>The main economic activity is also the one with more credits assigned in this canton. This happens in 5 out of 6 cantons of our selected sample. </a:t>
            </a:r>
          </a:p>
        </p:txBody>
      </p:sp>
      <p:sp>
        <p:nvSpPr>
          <p:cNvPr id="4" name="Marcador de número de diapositiva 3"/>
          <p:cNvSpPr>
            <a:spLocks noGrp="1"/>
          </p:cNvSpPr>
          <p:nvPr>
            <p:ph type="sldNum" sz="quarter" idx="5"/>
          </p:nvPr>
        </p:nvSpPr>
        <p:spPr/>
        <p:txBody>
          <a:bodyPr/>
          <a:lstStyle/>
          <a:p>
            <a:fld id="{31CCBB5C-95BB-5942-8FD9-3ABE65A4EE8C}" type="slidenum">
              <a:rPr lang="es-ES_tradnl" smtClean="0"/>
              <a:t>17</a:t>
            </a:fld>
            <a:endParaRPr lang="es-ES_tradnl"/>
          </a:p>
        </p:txBody>
      </p:sp>
    </p:spTree>
    <p:extLst>
      <p:ext uri="{BB962C8B-B14F-4D97-AF65-F5344CB8AC3E}">
        <p14:creationId xmlns:p14="http://schemas.microsoft.com/office/powerpoint/2010/main" val="612226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n-US" dirty="0"/>
              <a:t>Without reaching an impact analysis, the intuition is that extreme rainfall tends to cause stronger disruptions in agriculture and infrastructure.</a:t>
            </a:r>
          </a:p>
          <a:p>
            <a:pPr marL="171450" indent="-171450">
              <a:buFont typeface="Arial" panose="020B0604020202020204" pitchFamily="34" charset="0"/>
              <a:buChar char="•"/>
            </a:pPr>
            <a:r>
              <a:rPr lang="en-US" dirty="0"/>
              <a:t>"H - Transportation and storage" is the economic activity with the highest percentage of the canton’s average credit balance (13.9%).</a:t>
            </a:r>
            <a:br>
              <a:rPr lang="en-US" dirty="0"/>
            </a:br>
            <a:r>
              <a:rPr lang="en-US" dirty="0"/>
              <a:t>This same activity is the second most important in terms of contribution to GVA (13.2%).</a:t>
            </a:r>
            <a:endParaRPr lang="es-CR" dirty="0"/>
          </a:p>
        </p:txBody>
      </p:sp>
      <p:sp>
        <p:nvSpPr>
          <p:cNvPr id="4" name="Marcador de número de diapositiva 3"/>
          <p:cNvSpPr>
            <a:spLocks noGrp="1"/>
          </p:cNvSpPr>
          <p:nvPr>
            <p:ph type="sldNum" sz="quarter" idx="5"/>
          </p:nvPr>
        </p:nvSpPr>
        <p:spPr/>
        <p:txBody>
          <a:bodyPr/>
          <a:lstStyle/>
          <a:p>
            <a:fld id="{DD6D7774-8187-48A2-A116-32EC7B45B385}" type="slidenum">
              <a:rPr lang="es-CR" smtClean="0"/>
              <a:t>18</a:t>
            </a:fld>
            <a:endParaRPr lang="es-CR"/>
          </a:p>
        </p:txBody>
      </p:sp>
    </p:spTree>
    <p:extLst>
      <p:ext uri="{BB962C8B-B14F-4D97-AF65-F5344CB8AC3E}">
        <p14:creationId xmlns:p14="http://schemas.microsoft.com/office/powerpoint/2010/main" val="19206460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5"/>
          </p:nvPr>
        </p:nvSpPr>
        <p:spPr/>
        <p:txBody>
          <a:bodyPr/>
          <a:lstStyle/>
          <a:p>
            <a:fld id="{31CCBB5C-95BB-5942-8FD9-3ABE65A4EE8C}" type="slidenum">
              <a:rPr lang="es-ES_tradnl" smtClean="0"/>
              <a:t>19</a:t>
            </a:fld>
            <a:endParaRPr lang="es-ES_tradnl"/>
          </a:p>
        </p:txBody>
      </p:sp>
    </p:spTree>
    <p:extLst>
      <p:ext uri="{BB962C8B-B14F-4D97-AF65-F5344CB8AC3E}">
        <p14:creationId xmlns:p14="http://schemas.microsoft.com/office/powerpoint/2010/main" val="1402549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5"/>
          </p:nvPr>
        </p:nvSpPr>
        <p:spPr/>
        <p:txBody>
          <a:bodyPr/>
          <a:lstStyle/>
          <a:p>
            <a:fld id="{31CCBB5C-95BB-5942-8FD9-3ABE65A4EE8C}" type="slidenum">
              <a:rPr lang="es-ES_tradnl" smtClean="0"/>
              <a:t>20</a:t>
            </a:fld>
            <a:endParaRPr lang="es-ES_tradnl"/>
          </a:p>
        </p:txBody>
      </p:sp>
    </p:spTree>
    <p:extLst>
      <p:ext uri="{BB962C8B-B14F-4D97-AF65-F5344CB8AC3E}">
        <p14:creationId xmlns:p14="http://schemas.microsoft.com/office/powerpoint/2010/main" val="21613220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n-US" noProof="0" dirty="0"/>
              <a:t>This indicator allows us to define the cantons with the highest potential to cause a credit risk to the banks’ sample.</a:t>
            </a:r>
          </a:p>
        </p:txBody>
      </p:sp>
      <p:sp>
        <p:nvSpPr>
          <p:cNvPr id="4" name="Marcador de número de diapositiva 3"/>
          <p:cNvSpPr>
            <a:spLocks noGrp="1"/>
          </p:cNvSpPr>
          <p:nvPr>
            <p:ph type="sldNum" sz="quarter" idx="5"/>
          </p:nvPr>
        </p:nvSpPr>
        <p:spPr/>
        <p:txBody>
          <a:bodyPr/>
          <a:lstStyle/>
          <a:p>
            <a:fld id="{31CCBB5C-95BB-5942-8FD9-3ABE65A4EE8C}" type="slidenum">
              <a:rPr lang="es-ES_tradnl" smtClean="0"/>
              <a:t>21</a:t>
            </a:fld>
            <a:endParaRPr lang="es-ES_tradnl"/>
          </a:p>
        </p:txBody>
      </p:sp>
    </p:spTree>
    <p:extLst>
      <p:ext uri="{BB962C8B-B14F-4D97-AF65-F5344CB8AC3E}">
        <p14:creationId xmlns:p14="http://schemas.microsoft.com/office/powerpoint/2010/main" val="2565080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n-US" dirty="0"/>
              <a:t>This study explores the exposure of nearly 50% of the Costa Rican banking system's credit portfolio to excessive rainfall events. We focus on business credit and do so at the cantonal level.</a:t>
            </a:r>
          </a:p>
        </p:txBody>
      </p:sp>
      <p:sp>
        <p:nvSpPr>
          <p:cNvPr id="4" name="Marcador de número de diapositiva 3"/>
          <p:cNvSpPr>
            <a:spLocks noGrp="1"/>
          </p:cNvSpPr>
          <p:nvPr>
            <p:ph type="sldNum" sz="quarter" idx="5"/>
          </p:nvPr>
        </p:nvSpPr>
        <p:spPr/>
        <p:txBody>
          <a:bodyPr/>
          <a:lstStyle/>
          <a:p>
            <a:fld id="{DD6D7774-8187-48A2-A116-32EC7B45B385}" type="slidenum">
              <a:rPr lang="es-CR" smtClean="0"/>
              <a:t>4</a:t>
            </a:fld>
            <a:endParaRPr lang="es-CR"/>
          </a:p>
        </p:txBody>
      </p:sp>
    </p:spTree>
    <p:extLst>
      <p:ext uri="{BB962C8B-B14F-4D97-AF65-F5344CB8AC3E}">
        <p14:creationId xmlns:p14="http://schemas.microsoft.com/office/powerpoint/2010/main" val="15391915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5"/>
          </p:nvPr>
        </p:nvSpPr>
        <p:spPr/>
        <p:txBody>
          <a:bodyPr/>
          <a:lstStyle/>
          <a:p>
            <a:fld id="{31CCBB5C-95BB-5942-8FD9-3ABE65A4EE8C}" type="slidenum">
              <a:rPr lang="es-ES_tradnl" smtClean="0"/>
              <a:t>22</a:t>
            </a:fld>
            <a:endParaRPr lang="es-ES_tradnl"/>
          </a:p>
        </p:txBody>
      </p:sp>
    </p:spTree>
    <p:extLst>
      <p:ext uri="{BB962C8B-B14F-4D97-AF65-F5344CB8AC3E}">
        <p14:creationId xmlns:p14="http://schemas.microsoft.com/office/powerpoint/2010/main" val="14038006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n-US" noProof="0" dirty="0"/>
              <a:t>This indicator allows us to define the cantons with the highest potential to cause a credit risk to the banks’ sample.</a:t>
            </a:r>
          </a:p>
        </p:txBody>
      </p:sp>
      <p:sp>
        <p:nvSpPr>
          <p:cNvPr id="4" name="Marcador de número de diapositiva 3"/>
          <p:cNvSpPr>
            <a:spLocks noGrp="1"/>
          </p:cNvSpPr>
          <p:nvPr>
            <p:ph type="sldNum" sz="quarter" idx="5"/>
          </p:nvPr>
        </p:nvSpPr>
        <p:spPr/>
        <p:txBody>
          <a:bodyPr/>
          <a:lstStyle/>
          <a:p>
            <a:fld id="{31CCBB5C-95BB-5942-8FD9-3ABE65A4EE8C}" type="slidenum">
              <a:rPr lang="es-ES_tradnl" smtClean="0"/>
              <a:t>23</a:t>
            </a:fld>
            <a:endParaRPr lang="es-ES_tradnl"/>
          </a:p>
        </p:txBody>
      </p:sp>
    </p:spTree>
    <p:extLst>
      <p:ext uri="{BB962C8B-B14F-4D97-AF65-F5344CB8AC3E}">
        <p14:creationId xmlns:p14="http://schemas.microsoft.com/office/powerpoint/2010/main" val="34058211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5"/>
          </p:nvPr>
        </p:nvSpPr>
        <p:spPr/>
        <p:txBody>
          <a:bodyPr/>
          <a:lstStyle/>
          <a:p>
            <a:fld id="{31CCBB5C-95BB-5942-8FD9-3ABE65A4EE8C}" type="slidenum">
              <a:rPr lang="es-ES_tradnl" smtClean="0"/>
              <a:t>24</a:t>
            </a:fld>
            <a:endParaRPr lang="es-ES_tradnl"/>
          </a:p>
        </p:txBody>
      </p:sp>
    </p:spTree>
    <p:extLst>
      <p:ext uri="{BB962C8B-B14F-4D97-AF65-F5344CB8AC3E}">
        <p14:creationId xmlns:p14="http://schemas.microsoft.com/office/powerpoint/2010/main" val="30780496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n-US" dirty="0"/>
              <a:t>Future research should explore the indirect economic impacts of extreme rainfall by examining connections between economic activities and using network analysis to understand credit exposure among neighboring regions. Incorporating a vulnerability component into credit risk indicators and analyzing extreme weather events, such as hurricanes and ENSO, would improve risk assessments. Additionally, expanding the study’s sample size to cover a larger portion of the financial system and regularly updating it to reflect evolving climate patterns is recommended for a more comprehensive analysis. </a:t>
            </a:r>
            <a:endParaRPr lang="es-CR" dirty="0"/>
          </a:p>
        </p:txBody>
      </p:sp>
      <p:sp>
        <p:nvSpPr>
          <p:cNvPr id="4" name="Marcador de número de diapositiva 3"/>
          <p:cNvSpPr>
            <a:spLocks noGrp="1"/>
          </p:cNvSpPr>
          <p:nvPr>
            <p:ph type="sldNum" sz="quarter" idx="5"/>
          </p:nvPr>
        </p:nvSpPr>
        <p:spPr/>
        <p:txBody>
          <a:bodyPr/>
          <a:lstStyle/>
          <a:p>
            <a:fld id="{DD6D7774-8187-48A2-A116-32EC7B45B385}" type="slidenum">
              <a:rPr lang="es-CR" smtClean="0"/>
              <a:t>25</a:t>
            </a:fld>
            <a:endParaRPr lang="es-CR"/>
          </a:p>
        </p:txBody>
      </p:sp>
    </p:spTree>
    <p:extLst>
      <p:ext uri="{BB962C8B-B14F-4D97-AF65-F5344CB8AC3E}">
        <p14:creationId xmlns:p14="http://schemas.microsoft.com/office/powerpoint/2010/main" val="31417123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R" dirty="0"/>
          </a:p>
        </p:txBody>
      </p:sp>
      <p:sp>
        <p:nvSpPr>
          <p:cNvPr id="4" name="Marcador de número de diapositiva 3"/>
          <p:cNvSpPr>
            <a:spLocks noGrp="1"/>
          </p:cNvSpPr>
          <p:nvPr>
            <p:ph type="sldNum" sz="quarter" idx="5"/>
          </p:nvPr>
        </p:nvSpPr>
        <p:spPr/>
        <p:txBody>
          <a:bodyPr/>
          <a:lstStyle/>
          <a:p>
            <a:fld id="{DD6D7774-8187-48A2-A116-32EC7B45B385}" type="slidenum">
              <a:rPr lang="es-CR" smtClean="0"/>
              <a:t>26</a:t>
            </a:fld>
            <a:endParaRPr lang="es-CR"/>
          </a:p>
        </p:txBody>
      </p:sp>
    </p:spTree>
    <p:extLst>
      <p:ext uri="{BB962C8B-B14F-4D97-AF65-F5344CB8AC3E}">
        <p14:creationId xmlns:p14="http://schemas.microsoft.com/office/powerpoint/2010/main" val="10253555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R" dirty="0"/>
          </a:p>
        </p:txBody>
      </p:sp>
      <p:sp>
        <p:nvSpPr>
          <p:cNvPr id="4" name="Marcador de número de diapositiva 3"/>
          <p:cNvSpPr>
            <a:spLocks noGrp="1"/>
          </p:cNvSpPr>
          <p:nvPr>
            <p:ph type="sldNum" sz="quarter" idx="5"/>
          </p:nvPr>
        </p:nvSpPr>
        <p:spPr/>
        <p:txBody>
          <a:bodyPr/>
          <a:lstStyle/>
          <a:p>
            <a:fld id="{DD6D7774-8187-48A2-A116-32EC7B45B385}" type="slidenum">
              <a:rPr lang="es-CR" smtClean="0"/>
              <a:t>27</a:t>
            </a:fld>
            <a:endParaRPr lang="es-CR"/>
          </a:p>
        </p:txBody>
      </p:sp>
    </p:spTree>
    <p:extLst>
      <p:ext uri="{BB962C8B-B14F-4D97-AF65-F5344CB8AC3E}">
        <p14:creationId xmlns:p14="http://schemas.microsoft.com/office/powerpoint/2010/main" val="3464477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5"/>
          </p:nvPr>
        </p:nvSpPr>
        <p:spPr/>
        <p:txBody>
          <a:bodyPr/>
          <a:lstStyle/>
          <a:p>
            <a:fld id="{DD6D7774-8187-48A2-A116-32EC7B45B385}" type="slidenum">
              <a:rPr lang="es-CR" smtClean="0"/>
              <a:t>5</a:t>
            </a:fld>
            <a:endParaRPr lang="es-CR"/>
          </a:p>
        </p:txBody>
      </p:sp>
    </p:spTree>
    <p:extLst>
      <p:ext uri="{BB962C8B-B14F-4D97-AF65-F5344CB8AC3E}">
        <p14:creationId xmlns:p14="http://schemas.microsoft.com/office/powerpoint/2010/main" val="24255588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n-US" dirty="0"/>
              <a:t>First, the hazards layer describes natural disasters or extreme weather events (e.g. the frequency, severity and probability of such an event at a specific location and under a specific climate scenario). </a:t>
            </a:r>
          </a:p>
          <a:p>
            <a:pPr marL="171450" indent="-171450">
              <a:buFont typeface="Arial" panose="020B0604020202020204" pitchFamily="34" charset="0"/>
              <a:buChar char="•"/>
            </a:pPr>
            <a:r>
              <a:rPr lang="en-US" dirty="0"/>
              <a:t>Second, the exposure layer provides information on how financial institutions are exposed to risks through their investments (e.g. equity, corporate bonds, loans) and the underlying collateral/physical asset (e.g. the value and location of residential real estate that is mortgaged or the machinery and inventories of corporations). </a:t>
            </a:r>
          </a:p>
          <a:p>
            <a:pPr marL="171450" indent="-171450">
              <a:buFont typeface="Arial" panose="020B0604020202020204" pitchFamily="34" charset="0"/>
              <a:buChar char="•"/>
            </a:pPr>
            <a:r>
              <a:rPr lang="en-US" dirty="0"/>
              <a:t>Third, a vulnerability assessment is necessary to translate hazard data into expected losses; this contains aspects such as damage functions and (historical) damage costs and is subject to specific vulnerability aspects. </a:t>
            </a:r>
          </a:p>
          <a:p>
            <a:pPr marL="171450" indent="-171450">
              <a:buFont typeface="Arial" panose="020B0604020202020204" pitchFamily="34" charset="0"/>
              <a:buChar char="•"/>
            </a:pPr>
            <a:r>
              <a:rPr lang="en-US" dirty="0"/>
              <a:t>Fourth, the availability of suitable and detailed geolocational data is a prerequisite to combine the other three data layers.</a:t>
            </a:r>
            <a:endParaRPr lang="es-CR" noProof="0" dirty="0"/>
          </a:p>
          <a:p>
            <a:endParaRPr lang="es-CR" dirty="0"/>
          </a:p>
        </p:txBody>
      </p:sp>
      <p:sp>
        <p:nvSpPr>
          <p:cNvPr id="4" name="Marcador de número de diapositiva 3"/>
          <p:cNvSpPr>
            <a:spLocks noGrp="1"/>
          </p:cNvSpPr>
          <p:nvPr>
            <p:ph type="sldNum" sz="quarter" idx="5"/>
          </p:nvPr>
        </p:nvSpPr>
        <p:spPr/>
        <p:txBody>
          <a:bodyPr/>
          <a:lstStyle/>
          <a:p>
            <a:fld id="{DD6D7774-8187-48A2-A116-32EC7B45B385}" type="slidenum">
              <a:rPr lang="es-CR" smtClean="0"/>
              <a:t>6</a:t>
            </a:fld>
            <a:endParaRPr lang="es-CR"/>
          </a:p>
        </p:txBody>
      </p:sp>
    </p:spTree>
    <p:extLst>
      <p:ext uri="{BB962C8B-B14F-4D97-AF65-F5344CB8AC3E}">
        <p14:creationId xmlns:p14="http://schemas.microsoft.com/office/powerpoint/2010/main" val="3362727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noProof="0" dirty="0">
                <a:effectLst/>
                <a:latin typeface="Calibri" panose="020F0502020204030204" pitchFamily="34" charset="0"/>
                <a:ea typeface="Calibri" panose="020F0502020204030204" pitchFamily="34" charset="0"/>
              </a:rPr>
              <a:t>Events: number of months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noProof="0" dirty="0">
                <a:effectLst/>
                <a:latin typeface="Calibri" panose="020F0502020204030204" pitchFamily="34" charset="0"/>
                <a:ea typeface="Calibri" panose="020F0502020204030204" pitchFamily="34" charset="0"/>
              </a:rPr>
              <a:t>Focus on excess rainfall events because damages are more immediate and extensive.</a:t>
            </a:r>
          </a:p>
          <a:p>
            <a:pPr marL="0" indent="0">
              <a:buFont typeface="Arial" panose="020B0604020202020204" pitchFamily="34" charset="0"/>
              <a:buNone/>
            </a:pPr>
            <a:endParaRPr lang="en-US" dirty="0"/>
          </a:p>
        </p:txBody>
      </p:sp>
      <p:sp>
        <p:nvSpPr>
          <p:cNvPr id="4" name="Marcador de número de diapositiva 3"/>
          <p:cNvSpPr>
            <a:spLocks noGrp="1"/>
          </p:cNvSpPr>
          <p:nvPr>
            <p:ph type="sldNum" sz="quarter" idx="5"/>
          </p:nvPr>
        </p:nvSpPr>
        <p:spPr/>
        <p:txBody>
          <a:bodyPr/>
          <a:lstStyle/>
          <a:p>
            <a:fld id="{DD6D7774-8187-48A2-A116-32EC7B45B385}" type="slidenum">
              <a:rPr lang="es-CR" smtClean="0"/>
              <a:t>7</a:t>
            </a:fld>
            <a:endParaRPr lang="es-CR"/>
          </a:p>
        </p:txBody>
      </p:sp>
    </p:spTree>
    <p:extLst>
      <p:ext uri="{BB962C8B-B14F-4D97-AF65-F5344CB8AC3E}">
        <p14:creationId xmlns:p14="http://schemas.microsoft.com/office/powerpoint/2010/main" val="225359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5"/>
          </p:nvPr>
        </p:nvSpPr>
        <p:spPr/>
        <p:txBody>
          <a:bodyPr/>
          <a:lstStyle/>
          <a:p>
            <a:fld id="{31CCBB5C-95BB-5942-8FD9-3ABE65A4EE8C}" type="slidenum">
              <a:rPr lang="es-ES_tradnl" smtClean="0"/>
              <a:t>8</a:t>
            </a:fld>
            <a:endParaRPr lang="es-ES_tradnl"/>
          </a:p>
        </p:txBody>
      </p:sp>
    </p:spTree>
    <p:extLst>
      <p:ext uri="{BB962C8B-B14F-4D97-AF65-F5344CB8AC3E}">
        <p14:creationId xmlns:p14="http://schemas.microsoft.com/office/powerpoint/2010/main" val="3215905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n-US" dirty="0"/>
              <a:t>If the methodology suggested by Felbermayr et al. (2022) is applied, 9 of the top 10 cantons coincide with the cantons with the most events. With de Roux (2021), it is more difficult to compare the methodology because the author can extract new credits (less than 1 year old) to assess the impact of weather events. Inconclusive results.</a:t>
            </a:r>
          </a:p>
          <a:p>
            <a:pPr marL="171450" indent="-171450">
              <a:buFont typeface="Arial" panose="020B0604020202020204" pitchFamily="34" charset="0"/>
              <a:buChar char="•"/>
            </a:pPr>
            <a:r>
              <a:rPr lang="en-US" dirty="0"/>
              <a:t>Condensation of events in the first decade.</a:t>
            </a:r>
          </a:p>
          <a:p>
            <a:pPr marL="171450" indent="-171450">
              <a:buFont typeface="Arial" panose="020B0604020202020204" pitchFamily="34" charset="0"/>
              <a:buChar char="•"/>
            </a:pPr>
            <a:r>
              <a:rPr lang="en-US" dirty="0"/>
              <a:t>Intensity and persistence: 6 cantons from the province of Heredia are in the top 10.</a:t>
            </a:r>
          </a:p>
          <a:p>
            <a:endParaRPr lang="es-CR" dirty="0"/>
          </a:p>
        </p:txBody>
      </p:sp>
      <p:sp>
        <p:nvSpPr>
          <p:cNvPr id="4" name="Marcador de número de diapositiva 3"/>
          <p:cNvSpPr>
            <a:spLocks noGrp="1"/>
          </p:cNvSpPr>
          <p:nvPr>
            <p:ph type="sldNum" sz="quarter" idx="5"/>
          </p:nvPr>
        </p:nvSpPr>
        <p:spPr/>
        <p:txBody>
          <a:bodyPr/>
          <a:lstStyle/>
          <a:p>
            <a:fld id="{DD6D7774-8187-48A2-A116-32EC7B45B385}" type="slidenum">
              <a:rPr lang="es-CR" smtClean="0"/>
              <a:t>9</a:t>
            </a:fld>
            <a:endParaRPr lang="es-CR"/>
          </a:p>
        </p:txBody>
      </p:sp>
    </p:spTree>
    <p:extLst>
      <p:ext uri="{BB962C8B-B14F-4D97-AF65-F5344CB8AC3E}">
        <p14:creationId xmlns:p14="http://schemas.microsoft.com/office/powerpoint/2010/main" val="15231746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5"/>
          </p:nvPr>
        </p:nvSpPr>
        <p:spPr/>
        <p:txBody>
          <a:bodyPr/>
          <a:lstStyle/>
          <a:p>
            <a:fld id="{DD6D7774-8187-48A2-A116-32EC7B45B385}" type="slidenum">
              <a:rPr lang="es-CR" smtClean="0"/>
              <a:t>10</a:t>
            </a:fld>
            <a:endParaRPr lang="es-CR"/>
          </a:p>
        </p:txBody>
      </p:sp>
    </p:spTree>
    <p:extLst>
      <p:ext uri="{BB962C8B-B14F-4D97-AF65-F5344CB8AC3E}">
        <p14:creationId xmlns:p14="http://schemas.microsoft.com/office/powerpoint/2010/main" val="4625172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Revec: statistical registry whose purpose is to supply harmonized, updated data in a continuous and accurate way, of establishments, firms and business groups located in the country, at least in terms of characteristics such as identification, location, main economic activity, number of workers and income.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Revec's starting point is the data and information on natural or legal persons (legal units) from administrative records and databases of public and private institutions, or from interviews and consultations directly carried out by the BCCR to samples of legal units during the implementation of various periodic surveys.</a:t>
            </a:r>
          </a:p>
        </p:txBody>
      </p:sp>
      <p:sp>
        <p:nvSpPr>
          <p:cNvPr id="4" name="Marcador de número de diapositiva 3"/>
          <p:cNvSpPr>
            <a:spLocks noGrp="1"/>
          </p:cNvSpPr>
          <p:nvPr>
            <p:ph type="sldNum" sz="quarter" idx="5"/>
          </p:nvPr>
        </p:nvSpPr>
        <p:spPr/>
        <p:txBody>
          <a:bodyPr/>
          <a:lstStyle/>
          <a:p>
            <a:fld id="{DD6D7774-8187-48A2-A116-32EC7B45B385}" type="slidenum">
              <a:rPr lang="es-CR" smtClean="0"/>
              <a:t>11</a:t>
            </a:fld>
            <a:endParaRPr lang="es-CR"/>
          </a:p>
        </p:txBody>
      </p:sp>
    </p:spTree>
    <p:extLst>
      <p:ext uri="{BB962C8B-B14F-4D97-AF65-F5344CB8AC3E}">
        <p14:creationId xmlns:p14="http://schemas.microsoft.com/office/powerpoint/2010/main" val="4217867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02E6AD-2809-DC43-8D82-43F0C7631FCB}"/>
              </a:ext>
            </a:extLst>
          </p:cNvPr>
          <p:cNvSpPr>
            <a:spLocks noGrp="1"/>
          </p:cNvSpPr>
          <p:nvPr>
            <p:ph type="ctrTitle"/>
          </p:nvPr>
        </p:nvSpPr>
        <p:spPr>
          <a:xfrm>
            <a:off x="1524000" y="1122363"/>
            <a:ext cx="9144000" cy="2387600"/>
          </a:xfrm>
        </p:spPr>
        <p:txBody>
          <a:bodyPr anchor="b"/>
          <a:lstStyle>
            <a:lvl1pPr algn="ctr">
              <a:defRPr sz="6000"/>
            </a:lvl1pPr>
          </a:lstStyle>
          <a:p>
            <a:r>
              <a:rPr lang="es-MX"/>
              <a:t>Haz clic para modificar el estilo de título del patrón</a:t>
            </a:r>
            <a:endParaRPr lang="es-CR"/>
          </a:p>
        </p:txBody>
      </p:sp>
      <p:sp>
        <p:nvSpPr>
          <p:cNvPr id="3" name="Subtítulo 2">
            <a:extLst>
              <a:ext uri="{FF2B5EF4-FFF2-40B4-BE49-F238E27FC236}">
                <a16:creationId xmlns:a16="http://schemas.microsoft.com/office/drawing/2014/main" id="{5D2B2CE3-5A86-6E46-96BF-B316AE1178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s-CR"/>
          </a:p>
        </p:txBody>
      </p:sp>
      <p:sp>
        <p:nvSpPr>
          <p:cNvPr id="4" name="Marcador de fecha 3">
            <a:extLst>
              <a:ext uri="{FF2B5EF4-FFF2-40B4-BE49-F238E27FC236}">
                <a16:creationId xmlns:a16="http://schemas.microsoft.com/office/drawing/2014/main" id="{A9A3A07D-58F9-1640-ACCD-5A8DE1BC9E1C}"/>
              </a:ext>
            </a:extLst>
          </p:cNvPr>
          <p:cNvSpPr>
            <a:spLocks noGrp="1"/>
          </p:cNvSpPr>
          <p:nvPr>
            <p:ph type="dt" sz="half" idx="10"/>
          </p:nvPr>
        </p:nvSpPr>
        <p:spPr>
          <a:xfrm>
            <a:off x="838200" y="6356350"/>
            <a:ext cx="2743200" cy="365125"/>
          </a:xfrm>
          <a:prstGeom prst="rect">
            <a:avLst/>
          </a:prstGeom>
        </p:spPr>
        <p:txBody>
          <a:bodyPr/>
          <a:lstStyle/>
          <a:p>
            <a:fld id="{56943448-546F-4EC0-A84B-2B81AB749197}" type="datetime1">
              <a:rPr lang="es-CR" smtClean="0"/>
              <a:t>2/12/2024</a:t>
            </a:fld>
            <a:endParaRPr lang="es-CR"/>
          </a:p>
        </p:txBody>
      </p:sp>
      <p:sp>
        <p:nvSpPr>
          <p:cNvPr id="5" name="Marcador de pie de página 4">
            <a:extLst>
              <a:ext uri="{FF2B5EF4-FFF2-40B4-BE49-F238E27FC236}">
                <a16:creationId xmlns:a16="http://schemas.microsoft.com/office/drawing/2014/main" id="{DB1C3F84-F81F-784D-8E84-5D46C212C02B}"/>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2C7E08F6-39A1-7C47-8E4D-373C6DBC28BA}"/>
              </a:ext>
            </a:extLst>
          </p:cNvPr>
          <p:cNvSpPr>
            <a:spLocks noGrp="1"/>
          </p:cNvSpPr>
          <p:nvPr>
            <p:ph type="sldNum" sz="quarter" idx="12"/>
          </p:nvPr>
        </p:nvSpPr>
        <p:spPr/>
        <p:txBody>
          <a:bodyPr/>
          <a:lstStyle/>
          <a:p>
            <a:fld id="{0EEA9A39-DF7C-004C-A818-95F07E82331A}" type="slidenum">
              <a:rPr lang="es-CR" smtClean="0"/>
              <a:t>‹Nº›</a:t>
            </a:fld>
            <a:endParaRPr lang="es-CR"/>
          </a:p>
        </p:txBody>
      </p:sp>
    </p:spTree>
    <p:extLst>
      <p:ext uri="{BB962C8B-B14F-4D97-AF65-F5344CB8AC3E}">
        <p14:creationId xmlns:p14="http://schemas.microsoft.com/office/powerpoint/2010/main" val="3896342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2_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377A11BA-FF03-C449-8950-EDBD3019E93B}"/>
              </a:ext>
            </a:extLst>
          </p:cNvPr>
          <p:cNvSpPr>
            <a:spLocks noGrp="1"/>
          </p:cNvSpPr>
          <p:nvPr>
            <p:ph type="dt" sz="half" idx="10"/>
          </p:nvPr>
        </p:nvSpPr>
        <p:spPr>
          <a:xfrm>
            <a:off x="838200" y="6356350"/>
            <a:ext cx="2743200" cy="365125"/>
          </a:xfrm>
          <a:prstGeom prst="rect">
            <a:avLst/>
          </a:prstGeom>
        </p:spPr>
        <p:txBody>
          <a:bodyPr/>
          <a:lstStyle/>
          <a:p>
            <a:fld id="{5F9F2E57-CEFF-4C60-8441-DA5217522123}" type="datetime1">
              <a:rPr lang="es-CR" smtClean="0"/>
              <a:t>2/12/2024</a:t>
            </a:fld>
            <a:endParaRPr lang="es-CR"/>
          </a:p>
        </p:txBody>
      </p:sp>
      <p:sp>
        <p:nvSpPr>
          <p:cNvPr id="3" name="Marcador de pie de página 2">
            <a:extLst>
              <a:ext uri="{FF2B5EF4-FFF2-40B4-BE49-F238E27FC236}">
                <a16:creationId xmlns:a16="http://schemas.microsoft.com/office/drawing/2014/main" id="{ACBD17FC-E972-664A-862B-B0E7CFB786CD}"/>
              </a:ext>
            </a:extLst>
          </p:cNvPr>
          <p:cNvSpPr>
            <a:spLocks noGrp="1"/>
          </p:cNvSpPr>
          <p:nvPr>
            <p:ph type="ftr" sz="quarter" idx="11"/>
          </p:nvPr>
        </p:nvSpPr>
        <p:spPr/>
        <p:txBody>
          <a:bodyPr/>
          <a:lstStyle/>
          <a:p>
            <a:endParaRPr lang="es-CR"/>
          </a:p>
        </p:txBody>
      </p:sp>
      <p:pic>
        <p:nvPicPr>
          <p:cNvPr id="5" name="Imagen 4">
            <a:extLst>
              <a:ext uri="{FF2B5EF4-FFF2-40B4-BE49-F238E27FC236}">
                <a16:creationId xmlns:a16="http://schemas.microsoft.com/office/drawing/2014/main" id="{9BC1833C-0BA8-19D3-1EDE-C9E91380D26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 name="Marcador de número de diapositiva 3">
            <a:extLst>
              <a:ext uri="{FF2B5EF4-FFF2-40B4-BE49-F238E27FC236}">
                <a16:creationId xmlns:a16="http://schemas.microsoft.com/office/drawing/2014/main" id="{E09ADF5F-21FB-3D4E-AC0B-3A8E2A85C4B8}"/>
              </a:ext>
            </a:extLst>
          </p:cNvPr>
          <p:cNvSpPr>
            <a:spLocks noGrp="1"/>
          </p:cNvSpPr>
          <p:nvPr>
            <p:ph type="sldNum" sz="quarter" idx="12"/>
          </p:nvPr>
        </p:nvSpPr>
        <p:spPr/>
        <p:txBody>
          <a:bodyPr/>
          <a:lstStyle/>
          <a:p>
            <a:fld id="{0EEA9A39-DF7C-004C-A818-95F07E82331A}" type="slidenum">
              <a:rPr lang="es-CR" smtClean="0"/>
              <a:t>‹Nº›</a:t>
            </a:fld>
            <a:endParaRPr lang="es-CR"/>
          </a:p>
        </p:txBody>
      </p:sp>
    </p:spTree>
    <p:extLst>
      <p:ext uri="{BB962C8B-B14F-4D97-AF65-F5344CB8AC3E}">
        <p14:creationId xmlns:p14="http://schemas.microsoft.com/office/powerpoint/2010/main" val="224628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3_En blanco">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8FCEBA3B-7EA2-4146-CE16-ED8B8A02A54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Marcador de pie de página 2">
            <a:extLst>
              <a:ext uri="{FF2B5EF4-FFF2-40B4-BE49-F238E27FC236}">
                <a16:creationId xmlns:a16="http://schemas.microsoft.com/office/drawing/2014/main" id="{ACBD17FC-E972-664A-862B-B0E7CFB786CD}"/>
              </a:ext>
            </a:extLst>
          </p:cNvPr>
          <p:cNvSpPr>
            <a:spLocks noGrp="1"/>
          </p:cNvSpPr>
          <p:nvPr>
            <p:ph type="ftr" sz="quarter" idx="11"/>
          </p:nvPr>
        </p:nvSpPr>
        <p:spPr/>
        <p:txBody>
          <a:bodyPr/>
          <a:lstStyle/>
          <a:p>
            <a:endParaRPr lang="es-CR"/>
          </a:p>
        </p:txBody>
      </p:sp>
      <p:sp>
        <p:nvSpPr>
          <p:cNvPr id="4" name="Marcador de número de diapositiva 3">
            <a:extLst>
              <a:ext uri="{FF2B5EF4-FFF2-40B4-BE49-F238E27FC236}">
                <a16:creationId xmlns:a16="http://schemas.microsoft.com/office/drawing/2014/main" id="{E09ADF5F-21FB-3D4E-AC0B-3A8E2A85C4B8}"/>
              </a:ext>
            </a:extLst>
          </p:cNvPr>
          <p:cNvSpPr>
            <a:spLocks noGrp="1"/>
          </p:cNvSpPr>
          <p:nvPr>
            <p:ph type="sldNum" sz="quarter" idx="12"/>
          </p:nvPr>
        </p:nvSpPr>
        <p:spPr/>
        <p:txBody>
          <a:bodyPr/>
          <a:lstStyle/>
          <a:p>
            <a:fld id="{0EEA9A39-DF7C-004C-A818-95F07E82331A}" type="slidenum">
              <a:rPr lang="es-CR" smtClean="0"/>
              <a:t>‹Nº›</a:t>
            </a:fld>
            <a:endParaRPr lang="es-CR"/>
          </a:p>
        </p:txBody>
      </p:sp>
      <p:pic>
        <p:nvPicPr>
          <p:cNvPr id="7" name="Imagen 6" descr="Imagen que contiene Texto&#10;&#10;Descripción generada automáticamente">
            <a:extLst>
              <a:ext uri="{FF2B5EF4-FFF2-40B4-BE49-F238E27FC236}">
                <a16:creationId xmlns:a16="http://schemas.microsoft.com/office/drawing/2014/main" id="{DCD634A1-4B3A-B799-592B-387933FB9CBB}"/>
              </a:ext>
            </a:extLst>
          </p:cNvPr>
          <p:cNvPicPr>
            <a:picLocks noChangeAspect="1"/>
          </p:cNvPicPr>
          <p:nvPr userDrawn="1"/>
        </p:nvPicPr>
        <p:blipFill>
          <a:blip r:embed="rId3"/>
          <a:stretch>
            <a:fillRect/>
          </a:stretch>
        </p:blipFill>
        <p:spPr>
          <a:xfrm>
            <a:off x="633046" y="6145555"/>
            <a:ext cx="1008565" cy="365126"/>
          </a:xfrm>
          <a:prstGeom prst="rect">
            <a:avLst/>
          </a:prstGeom>
        </p:spPr>
      </p:pic>
    </p:spTree>
    <p:extLst>
      <p:ext uri="{BB962C8B-B14F-4D97-AF65-F5344CB8AC3E}">
        <p14:creationId xmlns:p14="http://schemas.microsoft.com/office/powerpoint/2010/main" val="8825250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A3ED38-9541-DB4D-AB9E-D86E0B432139}"/>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A04F1E2F-8275-A649-BCD6-A90FAD5163D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texto 3">
            <a:extLst>
              <a:ext uri="{FF2B5EF4-FFF2-40B4-BE49-F238E27FC236}">
                <a16:creationId xmlns:a16="http://schemas.microsoft.com/office/drawing/2014/main" id="{062E98C8-0EFC-1D42-B316-EA1CCDB513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8F82AE22-CECD-AD46-BFB9-112A3884E7DB}"/>
              </a:ext>
            </a:extLst>
          </p:cNvPr>
          <p:cNvSpPr>
            <a:spLocks noGrp="1"/>
          </p:cNvSpPr>
          <p:nvPr>
            <p:ph type="dt" sz="half" idx="10"/>
          </p:nvPr>
        </p:nvSpPr>
        <p:spPr>
          <a:xfrm>
            <a:off x="838200" y="6356350"/>
            <a:ext cx="2743200" cy="365125"/>
          </a:xfrm>
          <a:prstGeom prst="rect">
            <a:avLst/>
          </a:prstGeom>
        </p:spPr>
        <p:txBody>
          <a:bodyPr/>
          <a:lstStyle/>
          <a:p>
            <a:fld id="{2AE87D0E-F803-4D3C-A52E-096C2EF4C7AC}" type="datetime1">
              <a:rPr lang="es-CR" smtClean="0"/>
              <a:t>2/12/2024</a:t>
            </a:fld>
            <a:endParaRPr lang="es-CR"/>
          </a:p>
        </p:txBody>
      </p:sp>
      <p:sp>
        <p:nvSpPr>
          <p:cNvPr id="6" name="Marcador de pie de página 5">
            <a:extLst>
              <a:ext uri="{FF2B5EF4-FFF2-40B4-BE49-F238E27FC236}">
                <a16:creationId xmlns:a16="http://schemas.microsoft.com/office/drawing/2014/main" id="{42D4A39B-E55B-C448-9438-F025343D040F}"/>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C14B379B-E64A-0740-9EC2-03A0F4EA5BA4}"/>
              </a:ext>
            </a:extLst>
          </p:cNvPr>
          <p:cNvSpPr>
            <a:spLocks noGrp="1"/>
          </p:cNvSpPr>
          <p:nvPr>
            <p:ph type="sldNum" sz="quarter" idx="12"/>
          </p:nvPr>
        </p:nvSpPr>
        <p:spPr/>
        <p:txBody>
          <a:bodyPr/>
          <a:lstStyle/>
          <a:p>
            <a:fld id="{0EEA9A39-DF7C-004C-A818-95F07E82331A}" type="slidenum">
              <a:rPr lang="es-CR" smtClean="0"/>
              <a:t>‹Nº›</a:t>
            </a:fld>
            <a:endParaRPr lang="es-CR"/>
          </a:p>
        </p:txBody>
      </p:sp>
    </p:spTree>
    <p:extLst>
      <p:ext uri="{BB962C8B-B14F-4D97-AF65-F5344CB8AC3E}">
        <p14:creationId xmlns:p14="http://schemas.microsoft.com/office/powerpoint/2010/main" val="24644261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1AACA9-E682-8849-8877-ED5BB94814A6}"/>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R"/>
          </a:p>
        </p:txBody>
      </p:sp>
      <p:sp>
        <p:nvSpPr>
          <p:cNvPr id="3" name="Marcador de posición de imagen 2">
            <a:extLst>
              <a:ext uri="{FF2B5EF4-FFF2-40B4-BE49-F238E27FC236}">
                <a16:creationId xmlns:a16="http://schemas.microsoft.com/office/drawing/2014/main" id="{E8A98720-4266-D74C-932D-D95AC69F15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a:p>
        </p:txBody>
      </p:sp>
      <p:sp>
        <p:nvSpPr>
          <p:cNvPr id="4" name="Marcador de texto 3">
            <a:extLst>
              <a:ext uri="{FF2B5EF4-FFF2-40B4-BE49-F238E27FC236}">
                <a16:creationId xmlns:a16="http://schemas.microsoft.com/office/drawing/2014/main" id="{5523AE68-908D-6A42-8C62-0BC7967D42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0B17898B-E2A1-9F4A-8D18-460F04B569FA}"/>
              </a:ext>
            </a:extLst>
          </p:cNvPr>
          <p:cNvSpPr>
            <a:spLocks noGrp="1"/>
          </p:cNvSpPr>
          <p:nvPr>
            <p:ph type="dt" sz="half" idx="10"/>
          </p:nvPr>
        </p:nvSpPr>
        <p:spPr>
          <a:xfrm>
            <a:off x="838200" y="6356350"/>
            <a:ext cx="2743200" cy="365125"/>
          </a:xfrm>
          <a:prstGeom prst="rect">
            <a:avLst/>
          </a:prstGeom>
        </p:spPr>
        <p:txBody>
          <a:bodyPr/>
          <a:lstStyle/>
          <a:p>
            <a:fld id="{84C8BB90-7240-409A-9845-EEF63CE3DA8A}" type="datetime1">
              <a:rPr lang="es-CR" smtClean="0"/>
              <a:t>2/12/2024</a:t>
            </a:fld>
            <a:endParaRPr lang="es-CR"/>
          </a:p>
        </p:txBody>
      </p:sp>
      <p:sp>
        <p:nvSpPr>
          <p:cNvPr id="6" name="Marcador de pie de página 5">
            <a:extLst>
              <a:ext uri="{FF2B5EF4-FFF2-40B4-BE49-F238E27FC236}">
                <a16:creationId xmlns:a16="http://schemas.microsoft.com/office/drawing/2014/main" id="{1EA9C2A6-609A-6947-9756-382230229070}"/>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4A788EEB-EF41-8241-B5E9-31ED16B71331}"/>
              </a:ext>
            </a:extLst>
          </p:cNvPr>
          <p:cNvSpPr>
            <a:spLocks noGrp="1"/>
          </p:cNvSpPr>
          <p:nvPr>
            <p:ph type="sldNum" sz="quarter" idx="12"/>
          </p:nvPr>
        </p:nvSpPr>
        <p:spPr/>
        <p:txBody>
          <a:bodyPr/>
          <a:lstStyle/>
          <a:p>
            <a:fld id="{0EEA9A39-DF7C-004C-A818-95F07E82331A}" type="slidenum">
              <a:rPr lang="es-CR" smtClean="0"/>
              <a:t>‹Nº›</a:t>
            </a:fld>
            <a:endParaRPr lang="es-CR"/>
          </a:p>
        </p:txBody>
      </p:sp>
    </p:spTree>
    <p:extLst>
      <p:ext uri="{BB962C8B-B14F-4D97-AF65-F5344CB8AC3E}">
        <p14:creationId xmlns:p14="http://schemas.microsoft.com/office/powerpoint/2010/main" val="40857189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19A171-0DCD-1743-8610-9DF808C21556}"/>
              </a:ext>
            </a:extLst>
          </p:cNvPr>
          <p:cNvSpPr>
            <a:spLocks noGrp="1"/>
          </p:cNvSpPr>
          <p:nvPr>
            <p:ph type="title"/>
          </p:nvPr>
        </p:nvSpPr>
        <p:spPr/>
        <p:txBody>
          <a:bodyPr/>
          <a:lstStyle/>
          <a:p>
            <a:r>
              <a:rPr lang="es-MX"/>
              <a:t>Haz clic para modificar el estilo de título del patrón</a:t>
            </a:r>
            <a:endParaRPr lang="es-CR"/>
          </a:p>
        </p:txBody>
      </p:sp>
      <p:sp>
        <p:nvSpPr>
          <p:cNvPr id="3" name="Marcador de texto vertical 2">
            <a:extLst>
              <a:ext uri="{FF2B5EF4-FFF2-40B4-BE49-F238E27FC236}">
                <a16:creationId xmlns:a16="http://schemas.microsoft.com/office/drawing/2014/main" id="{F40E87B0-2737-B348-851D-D2A3625ACFD2}"/>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fecha 3">
            <a:extLst>
              <a:ext uri="{FF2B5EF4-FFF2-40B4-BE49-F238E27FC236}">
                <a16:creationId xmlns:a16="http://schemas.microsoft.com/office/drawing/2014/main" id="{1BA06451-25D8-A14B-9512-13F9368525EC}"/>
              </a:ext>
            </a:extLst>
          </p:cNvPr>
          <p:cNvSpPr>
            <a:spLocks noGrp="1"/>
          </p:cNvSpPr>
          <p:nvPr>
            <p:ph type="dt" sz="half" idx="10"/>
          </p:nvPr>
        </p:nvSpPr>
        <p:spPr>
          <a:xfrm>
            <a:off x="838200" y="6356350"/>
            <a:ext cx="2743200" cy="365125"/>
          </a:xfrm>
          <a:prstGeom prst="rect">
            <a:avLst/>
          </a:prstGeom>
        </p:spPr>
        <p:txBody>
          <a:bodyPr/>
          <a:lstStyle/>
          <a:p>
            <a:fld id="{479A0C2C-CB44-4A40-AB45-9E8F97B19097}" type="datetime1">
              <a:rPr lang="es-CR" smtClean="0"/>
              <a:t>2/12/2024</a:t>
            </a:fld>
            <a:endParaRPr lang="es-CR"/>
          </a:p>
        </p:txBody>
      </p:sp>
      <p:sp>
        <p:nvSpPr>
          <p:cNvPr id="5" name="Marcador de pie de página 4">
            <a:extLst>
              <a:ext uri="{FF2B5EF4-FFF2-40B4-BE49-F238E27FC236}">
                <a16:creationId xmlns:a16="http://schemas.microsoft.com/office/drawing/2014/main" id="{A376196F-29EC-A040-8E02-778AEA27A73D}"/>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94882FE4-3CC6-B441-BE29-9B6EE73D4124}"/>
              </a:ext>
            </a:extLst>
          </p:cNvPr>
          <p:cNvSpPr>
            <a:spLocks noGrp="1"/>
          </p:cNvSpPr>
          <p:nvPr>
            <p:ph type="sldNum" sz="quarter" idx="12"/>
          </p:nvPr>
        </p:nvSpPr>
        <p:spPr/>
        <p:txBody>
          <a:bodyPr/>
          <a:lstStyle/>
          <a:p>
            <a:fld id="{0EEA9A39-DF7C-004C-A818-95F07E82331A}" type="slidenum">
              <a:rPr lang="es-CR" smtClean="0"/>
              <a:t>‹Nº›</a:t>
            </a:fld>
            <a:endParaRPr lang="es-CR"/>
          </a:p>
        </p:txBody>
      </p:sp>
    </p:spTree>
    <p:extLst>
      <p:ext uri="{BB962C8B-B14F-4D97-AF65-F5344CB8AC3E}">
        <p14:creationId xmlns:p14="http://schemas.microsoft.com/office/powerpoint/2010/main" val="29985597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1894A1ED-6F00-C243-A1DA-36788CE03504}"/>
              </a:ext>
            </a:extLst>
          </p:cNvPr>
          <p:cNvSpPr>
            <a:spLocks noGrp="1"/>
          </p:cNvSpPr>
          <p:nvPr>
            <p:ph type="title" orient="vert"/>
          </p:nvPr>
        </p:nvSpPr>
        <p:spPr>
          <a:xfrm>
            <a:off x="8724900" y="365125"/>
            <a:ext cx="2628900" cy="5811838"/>
          </a:xfrm>
        </p:spPr>
        <p:txBody>
          <a:bodyPr vert="eaVert"/>
          <a:lstStyle/>
          <a:p>
            <a:r>
              <a:rPr lang="es-MX"/>
              <a:t>Haz clic para modificar el estilo de título del patrón</a:t>
            </a:r>
            <a:endParaRPr lang="es-CR"/>
          </a:p>
        </p:txBody>
      </p:sp>
      <p:sp>
        <p:nvSpPr>
          <p:cNvPr id="3" name="Marcador de texto vertical 2">
            <a:extLst>
              <a:ext uri="{FF2B5EF4-FFF2-40B4-BE49-F238E27FC236}">
                <a16:creationId xmlns:a16="http://schemas.microsoft.com/office/drawing/2014/main" id="{B927EA74-9963-6641-BCE0-247DBB793603}"/>
              </a:ext>
            </a:extLst>
          </p:cNvPr>
          <p:cNvSpPr>
            <a:spLocks noGrp="1"/>
          </p:cNvSpPr>
          <p:nvPr>
            <p:ph type="body" orient="vert" idx="1"/>
          </p:nvPr>
        </p:nvSpPr>
        <p:spPr>
          <a:xfrm>
            <a:off x="838200" y="365125"/>
            <a:ext cx="7734300" cy="5811838"/>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fecha 3">
            <a:extLst>
              <a:ext uri="{FF2B5EF4-FFF2-40B4-BE49-F238E27FC236}">
                <a16:creationId xmlns:a16="http://schemas.microsoft.com/office/drawing/2014/main" id="{6E943F36-D862-6F48-923C-D97FD6FA0999}"/>
              </a:ext>
            </a:extLst>
          </p:cNvPr>
          <p:cNvSpPr>
            <a:spLocks noGrp="1"/>
          </p:cNvSpPr>
          <p:nvPr>
            <p:ph type="dt" sz="half" idx="10"/>
          </p:nvPr>
        </p:nvSpPr>
        <p:spPr>
          <a:xfrm>
            <a:off x="838200" y="6356350"/>
            <a:ext cx="2743200" cy="365125"/>
          </a:xfrm>
          <a:prstGeom prst="rect">
            <a:avLst/>
          </a:prstGeom>
        </p:spPr>
        <p:txBody>
          <a:bodyPr/>
          <a:lstStyle/>
          <a:p>
            <a:fld id="{E8178F1D-F2B1-4067-980C-DBDF339A9F7E}" type="datetime1">
              <a:rPr lang="es-CR" smtClean="0"/>
              <a:t>2/12/2024</a:t>
            </a:fld>
            <a:endParaRPr lang="es-CR"/>
          </a:p>
        </p:txBody>
      </p:sp>
      <p:sp>
        <p:nvSpPr>
          <p:cNvPr id="5" name="Marcador de pie de página 4">
            <a:extLst>
              <a:ext uri="{FF2B5EF4-FFF2-40B4-BE49-F238E27FC236}">
                <a16:creationId xmlns:a16="http://schemas.microsoft.com/office/drawing/2014/main" id="{011C65F0-234B-3842-A052-EB340C4F1044}"/>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73721A32-9722-544D-80FF-FCD07BF094D8}"/>
              </a:ext>
            </a:extLst>
          </p:cNvPr>
          <p:cNvSpPr>
            <a:spLocks noGrp="1"/>
          </p:cNvSpPr>
          <p:nvPr>
            <p:ph type="sldNum" sz="quarter" idx="12"/>
          </p:nvPr>
        </p:nvSpPr>
        <p:spPr/>
        <p:txBody>
          <a:bodyPr/>
          <a:lstStyle/>
          <a:p>
            <a:fld id="{0EEA9A39-DF7C-004C-A818-95F07E82331A}" type="slidenum">
              <a:rPr lang="es-CR" smtClean="0"/>
              <a:t>‹Nº›</a:t>
            </a:fld>
            <a:endParaRPr lang="es-CR"/>
          </a:p>
        </p:txBody>
      </p:sp>
    </p:spTree>
    <p:extLst>
      <p:ext uri="{BB962C8B-B14F-4D97-AF65-F5344CB8AC3E}">
        <p14:creationId xmlns:p14="http://schemas.microsoft.com/office/powerpoint/2010/main" val="10438077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18AE5E9-C6D4-EC48-8260-8C1E4073E51D}"/>
              </a:ext>
            </a:extLst>
          </p:cNvPr>
          <p:cNvSpPr>
            <a:spLocks noGrp="1"/>
          </p:cNvSpPr>
          <p:nvPr>
            <p:ph type="title"/>
          </p:nvPr>
        </p:nvSpPr>
        <p:spPr/>
        <p:txBody>
          <a:body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997FC422-B7C7-A74A-B002-938A52682897}"/>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fecha 3">
            <a:extLst>
              <a:ext uri="{FF2B5EF4-FFF2-40B4-BE49-F238E27FC236}">
                <a16:creationId xmlns:a16="http://schemas.microsoft.com/office/drawing/2014/main" id="{32F18431-007F-F04D-B630-15D1C03229C8}"/>
              </a:ext>
            </a:extLst>
          </p:cNvPr>
          <p:cNvSpPr>
            <a:spLocks noGrp="1"/>
          </p:cNvSpPr>
          <p:nvPr>
            <p:ph type="dt" sz="half" idx="10"/>
          </p:nvPr>
        </p:nvSpPr>
        <p:spPr>
          <a:xfrm>
            <a:off x="838200" y="6356350"/>
            <a:ext cx="2743200" cy="365125"/>
          </a:xfrm>
          <a:prstGeom prst="rect">
            <a:avLst/>
          </a:prstGeom>
        </p:spPr>
        <p:txBody>
          <a:bodyPr/>
          <a:lstStyle/>
          <a:p>
            <a:fld id="{B76473D9-07BA-4AD1-9A2C-7D249A18F7E2}" type="datetime1">
              <a:rPr lang="es-CR" smtClean="0"/>
              <a:t>2/12/2024</a:t>
            </a:fld>
            <a:endParaRPr lang="es-CR"/>
          </a:p>
        </p:txBody>
      </p:sp>
      <p:sp>
        <p:nvSpPr>
          <p:cNvPr id="5" name="Marcador de pie de página 4">
            <a:extLst>
              <a:ext uri="{FF2B5EF4-FFF2-40B4-BE49-F238E27FC236}">
                <a16:creationId xmlns:a16="http://schemas.microsoft.com/office/drawing/2014/main" id="{95456DD0-48C0-8545-8279-C6C84DC63456}"/>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EF7BE9B8-90D5-5A49-96FD-D55D457099BE}"/>
              </a:ext>
            </a:extLst>
          </p:cNvPr>
          <p:cNvSpPr>
            <a:spLocks noGrp="1"/>
          </p:cNvSpPr>
          <p:nvPr>
            <p:ph type="sldNum" sz="quarter" idx="12"/>
          </p:nvPr>
        </p:nvSpPr>
        <p:spPr/>
        <p:txBody>
          <a:bodyPr/>
          <a:lstStyle/>
          <a:p>
            <a:fld id="{0EEA9A39-DF7C-004C-A818-95F07E82331A}" type="slidenum">
              <a:rPr lang="es-CR" smtClean="0"/>
              <a:t>‹Nº›</a:t>
            </a:fld>
            <a:endParaRPr lang="es-CR"/>
          </a:p>
        </p:txBody>
      </p:sp>
    </p:spTree>
    <p:extLst>
      <p:ext uri="{BB962C8B-B14F-4D97-AF65-F5344CB8AC3E}">
        <p14:creationId xmlns:p14="http://schemas.microsoft.com/office/powerpoint/2010/main" val="1013096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B15512-5085-5D4F-BE3A-D1B391ABA94F}"/>
              </a:ext>
            </a:extLst>
          </p:cNvPr>
          <p:cNvSpPr>
            <a:spLocks noGrp="1"/>
          </p:cNvSpPr>
          <p:nvPr>
            <p:ph type="title"/>
          </p:nvPr>
        </p:nvSpPr>
        <p:spPr>
          <a:xfrm>
            <a:off x="831850" y="1709738"/>
            <a:ext cx="10515600" cy="2852737"/>
          </a:xfrm>
        </p:spPr>
        <p:txBody>
          <a:bodyPr anchor="b"/>
          <a:lstStyle>
            <a:lvl1pPr>
              <a:defRPr sz="6000"/>
            </a:lvl1p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49BC5958-D80C-D340-9F7A-9502F879AE5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Haga clic para modificar los estilos de texto del patrón</a:t>
            </a:r>
          </a:p>
        </p:txBody>
      </p:sp>
      <p:sp>
        <p:nvSpPr>
          <p:cNvPr id="4" name="Marcador de fecha 3">
            <a:extLst>
              <a:ext uri="{FF2B5EF4-FFF2-40B4-BE49-F238E27FC236}">
                <a16:creationId xmlns:a16="http://schemas.microsoft.com/office/drawing/2014/main" id="{D2603DEC-2EEC-AC46-8342-3BF5C0BC0B9C}"/>
              </a:ext>
            </a:extLst>
          </p:cNvPr>
          <p:cNvSpPr>
            <a:spLocks noGrp="1"/>
          </p:cNvSpPr>
          <p:nvPr>
            <p:ph type="dt" sz="half" idx="10"/>
          </p:nvPr>
        </p:nvSpPr>
        <p:spPr>
          <a:xfrm>
            <a:off x="838200" y="6356350"/>
            <a:ext cx="2743200" cy="365125"/>
          </a:xfrm>
          <a:prstGeom prst="rect">
            <a:avLst/>
          </a:prstGeom>
        </p:spPr>
        <p:txBody>
          <a:bodyPr/>
          <a:lstStyle/>
          <a:p>
            <a:fld id="{A495D19B-A67E-4CA2-AE36-13DBAB075CFB}" type="datetime1">
              <a:rPr lang="es-CR" smtClean="0"/>
              <a:t>2/12/2024</a:t>
            </a:fld>
            <a:endParaRPr lang="es-CR"/>
          </a:p>
        </p:txBody>
      </p:sp>
      <p:sp>
        <p:nvSpPr>
          <p:cNvPr id="5" name="Marcador de pie de página 4">
            <a:extLst>
              <a:ext uri="{FF2B5EF4-FFF2-40B4-BE49-F238E27FC236}">
                <a16:creationId xmlns:a16="http://schemas.microsoft.com/office/drawing/2014/main" id="{7E49ED1E-B86F-DF47-ADF4-23A1E3DB8B34}"/>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4D44BF36-6A6F-8048-845C-83084C82211C}"/>
              </a:ext>
            </a:extLst>
          </p:cNvPr>
          <p:cNvSpPr>
            <a:spLocks noGrp="1"/>
          </p:cNvSpPr>
          <p:nvPr>
            <p:ph type="sldNum" sz="quarter" idx="12"/>
          </p:nvPr>
        </p:nvSpPr>
        <p:spPr/>
        <p:txBody>
          <a:bodyPr/>
          <a:lstStyle/>
          <a:p>
            <a:fld id="{0EEA9A39-DF7C-004C-A818-95F07E82331A}" type="slidenum">
              <a:rPr lang="es-CR" smtClean="0"/>
              <a:t>‹Nº›</a:t>
            </a:fld>
            <a:endParaRPr lang="es-CR"/>
          </a:p>
        </p:txBody>
      </p:sp>
    </p:spTree>
    <p:extLst>
      <p:ext uri="{BB962C8B-B14F-4D97-AF65-F5344CB8AC3E}">
        <p14:creationId xmlns:p14="http://schemas.microsoft.com/office/powerpoint/2010/main" val="2614977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F618DF-C05A-3E40-B6A7-18AA4F945DFC}"/>
              </a:ext>
            </a:extLst>
          </p:cNvPr>
          <p:cNvSpPr>
            <a:spLocks noGrp="1"/>
          </p:cNvSpPr>
          <p:nvPr>
            <p:ph type="title"/>
          </p:nvPr>
        </p:nvSpPr>
        <p:spPr/>
        <p:txBody>
          <a:body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A8817F5F-ED52-014C-8265-A4A55B4E82B0}"/>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contenido 3">
            <a:extLst>
              <a:ext uri="{FF2B5EF4-FFF2-40B4-BE49-F238E27FC236}">
                <a16:creationId xmlns:a16="http://schemas.microsoft.com/office/drawing/2014/main" id="{C0758587-6BAC-3F4B-8968-AE68BDC332A8}"/>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5" name="Marcador de fecha 4">
            <a:extLst>
              <a:ext uri="{FF2B5EF4-FFF2-40B4-BE49-F238E27FC236}">
                <a16:creationId xmlns:a16="http://schemas.microsoft.com/office/drawing/2014/main" id="{A03166EE-E03C-B44D-96B1-4DE1F1434E8B}"/>
              </a:ext>
            </a:extLst>
          </p:cNvPr>
          <p:cNvSpPr>
            <a:spLocks noGrp="1"/>
          </p:cNvSpPr>
          <p:nvPr>
            <p:ph type="dt" sz="half" idx="10"/>
          </p:nvPr>
        </p:nvSpPr>
        <p:spPr>
          <a:xfrm>
            <a:off x="838200" y="6356350"/>
            <a:ext cx="2743200" cy="365125"/>
          </a:xfrm>
          <a:prstGeom prst="rect">
            <a:avLst/>
          </a:prstGeom>
        </p:spPr>
        <p:txBody>
          <a:bodyPr/>
          <a:lstStyle/>
          <a:p>
            <a:fld id="{9C569728-452B-4437-BB66-EE2172D91669}" type="datetime1">
              <a:rPr lang="es-CR" smtClean="0"/>
              <a:t>2/12/2024</a:t>
            </a:fld>
            <a:endParaRPr lang="es-CR"/>
          </a:p>
        </p:txBody>
      </p:sp>
      <p:sp>
        <p:nvSpPr>
          <p:cNvPr id="6" name="Marcador de pie de página 5">
            <a:extLst>
              <a:ext uri="{FF2B5EF4-FFF2-40B4-BE49-F238E27FC236}">
                <a16:creationId xmlns:a16="http://schemas.microsoft.com/office/drawing/2014/main" id="{920AE68A-3893-3046-A582-F44E6B38DFDE}"/>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3E86ACFD-EDEA-5A41-8975-A363D4EA8876}"/>
              </a:ext>
            </a:extLst>
          </p:cNvPr>
          <p:cNvSpPr>
            <a:spLocks noGrp="1"/>
          </p:cNvSpPr>
          <p:nvPr>
            <p:ph type="sldNum" sz="quarter" idx="12"/>
          </p:nvPr>
        </p:nvSpPr>
        <p:spPr/>
        <p:txBody>
          <a:bodyPr/>
          <a:lstStyle/>
          <a:p>
            <a:fld id="{0EEA9A39-DF7C-004C-A818-95F07E82331A}" type="slidenum">
              <a:rPr lang="es-CR" smtClean="0"/>
              <a:t>‹Nº›</a:t>
            </a:fld>
            <a:endParaRPr lang="es-CR"/>
          </a:p>
        </p:txBody>
      </p:sp>
    </p:spTree>
    <p:extLst>
      <p:ext uri="{BB962C8B-B14F-4D97-AF65-F5344CB8AC3E}">
        <p14:creationId xmlns:p14="http://schemas.microsoft.com/office/powerpoint/2010/main" val="1896117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981997A-6C27-6D44-AB10-3986175606B2}"/>
              </a:ext>
            </a:extLst>
          </p:cNvPr>
          <p:cNvSpPr>
            <a:spLocks noGrp="1"/>
          </p:cNvSpPr>
          <p:nvPr>
            <p:ph type="title"/>
          </p:nvPr>
        </p:nvSpPr>
        <p:spPr>
          <a:xfrm>
            <a:off x="839788" y="365125"/>
            <a:ext cx="10515600" cy="1325563"/>
          </a:xfrm>
        </p:spPr>
        <p:txBody>
          <a:body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C0DFBF66-CBD0-F64B-902B-B8F116CA6D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a16="http://schemas.microsoft.com/office/drawing/2014/main" id="{22E3E76F-6F91-4D46-9780-C0557235BDF5}"/>
              </a:ext>
            </a:extLst>
          </p:cNvPr>
          <p:cNvSpPr>
            <a:spLocks noGrp="1"/>
          </p:cNvSpPr>
          <p:nvPr>
            <p:ph sz="half" idx="2"/>
          </p:nvPr>
        </p:nvSpPr>
        <p:spPr>
          <a:xfrm>
            <a:off x="839788" y="2505075"/>
            <a:ext cx="515778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5" name="Marcador de texto 4">
            <a:extLst>
              <a:ext uri="{FF2B5EF4-FFF2-40B4-BE49-F238E27FC236}">
                <a16:creationId xmlns:a16="http://schemas.microsoft.com/office/drawing/2014/main" id="{243442B6-8B2E-6E40-85AF-BBA40E3122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a16="http://schemas.microsoft.com/office/drawing/2014/main" id="{B48258B3-2DF2-E547-99D9-CDE5BAE12DDD}"/>
              </a:ext>
            </a:extLst>
          </p:cNvPr>
          <p:cNvSpPr>
            <a:spLocks noGrp="1"/>
          </p:cNvSpPr>
          <p:nvPr>
            <p:ph sz="quarter" idx="4"/>
          </p:nvPr>
        </p:nvSpPr>
        <p:spPr>
          <a:xfrm>
            <a:off x="6172200" y="2505075"/>
            <a:ext cx="51831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7" name="Marcador de fecha 6">
            <a:extLst>
              <a:ext uri="{FF2B5EF4-FFF2-40B4-BE49-F238E27FC236}">
                <a16:creationId xmlns:a16="http://schemas.microsoft.com/office/drawing/2014/main" id="{B119E40A-3FE8-854B-9FF2-935EF20FC465}"/>
              </a:ext>
            </a:extLst>
          </p:cNvPr>
          <p:cNvSpPr>
            <a:spLocks noGrp="1"/>
          </p:cNvSpPr>
          <p:nvPr>
            <p:ph type="dt" sz="half" idx="10"/>
          </p:nvPr>
        </p:nvSpPr>
        <p:spPr>
          <a:xfrm>
            <a:off x="838200" y="6356350"/>
            <a:ext cx="2743200" cy="365125"/>
          </a:xfrm>
          <a:prstGeom prst="rect">
            <a:avLst/>
          </a:prstGeom>
        </p:spPr>
        <p:txBody>
          <a:bodyPr/>
          <a:lstStyle/>
          <a:p>
            <a:fld id="{E02C6B6D-49C0-4841-8512-DE924D3EA6BB}" type="datetime1">
              <a:rPr lang="es-CR" smtClean="0"/>
              <a:t>2/12/2024</a:t>
            </a:fld>
            <a:endParaRPr lang="es-CR"/>
          </a:p>
        </p:txBody>
      </p:sp>
      <p:sp>
        <p:nvSpPr>
          <p:cNvPr id="8" name="Marcador de pie de página 7">
            <a:extLst>
              <a:ext uri="{FF2B5EF4-FFF2-40B4-BE49-F238E27FC236}">
                <a16:creationId xmlns:a16="http://schemas.microsoft.com/office/drawing/2014/main" id="{2C509047-B391-1C4F-A96F-6B969765633A}"/>
              </a:ext>
            </a:extLst>
          </p:cNvPr>
          <p:cNvSpPr>
            <a:spLocks noGrp="1"/>
          </p:cNvSpPr>
          <p:nvPr>
            <p:ph type="ftr" sz="quarter" idx="11"/>
          </p:nvPr>
        </p:nvSpPr>
        <p:spPr/>
        <p:txBody>
          <a:bodyPr/>
          <a:lstStyle/>
          <a:p>
            <a:endParaRPr lang="es-CR"/>
          </a:p>
        </p:txBody>
      </p:sp>
      <p:sp>
        <p:nvSpPr>
          <p:cNvPr id="9" name="Marcador de número de diapositiva 8">
            <a:extLst>
              <a:ext uri="{FF2B5EF4-FFF2-40B4-BE49-F238E27FC236}">
                <a16:creationId xmlns:a16="http://schemas.microsoft.com/office/drawing/2014/main" id="{2E26CD39-AD5C-944C-9ECD-895837C29534}"/>
              </a:ext>
            </a:extLst>
          </p:cNvPr>
          <p:cNvSpPr>
            <a:spLocks noGrp="1"/>
          </p:cNvSpPr>
          <p:nvPr>
            <p:ph type="sldNum" sz="quarter" idx="12"/>
          </p:nvPr>
        </p:nvSpPr>
        <p:spPr/>
        <p:txBody>
          <a:bodyPr/>
          <a:lstStyle/>
          <a:p>
            <a:fld id="{0EEA9A39-DF7C-004C-A818-95F07E82331A}" type="slidenum">
              <a:rPr lang="es-CR" smtClean="0"/>
              <a:t>‹Nº›</a:t>
            </a:fld>
            <a:endParaRPr lang="es-CR"/>
          </a:p>
        </p:txBody>
      </p:sp>
    </p:spTree>
    <p:extLst>
      <p:ext uri="{BB962C8B-B14F-4D97-AF65-F5344CB8AC3E}">
        <p14:creationId xmlns:p14="http://schemas.microsoft.com/office/powerpoint/2010/main" val="2864354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C3154B-958F-D24D-A94C-645BDB562C4C}"/>
              </a:ext>
            </a:extLst>
          </p:cNvPr>
          <p:cNvSpPr>
            <a:spLocks noGrp="1"/>
          </p:cNvSpPr>
          <p:nvPr>
            <p:ph type="title"/>
          </p:nvPr>
        </p:nvSpPr>
        <p:spPr/>
        <p:txBody>
          <a:bodyPr/>
          <a:lstStyle/>
          <a:p>
            <a:r>
              <a:rPr lang="es-MX"/>
              <a:t>Haz clic para modificar el estilo de título del patrón</a:t>
            </a:r>
            <a:endParaRPr lang="es-CR"/>
          </a:p>
        </p:txBody>
      </p:sp>
      <p:sp>
        <p:nvSpPr>
          <p:cNvPr id="3" name="Marcador de fecha 2">
            <a:extLst>
              <a:ext uri="{FF2B5EF4-FFF2-40B4-BE49-F238E27FC236}">
                <a16:creationId xmlns:a16="http://schemas.microsoft.com/office/drawing/2014/main" id="{3DEBE0D4-5243-D045-AE99-376AEFE754DA}"/>
              </a:ext>
            </a:extLst>
          </p:cNvPr>
          <p:cNvSpPr>
            <a:spLocks noGrp="1"/>
          </p:cNvSpPr>
          <p:nvPr>
            <p:ph type="dt" sz="half" idx="10"/>
          </p:nvPr>
        </p:nvSpPr>
        <p:spPr>
          <a:xfrm>
            <a:off x="838200" y="6356350"/>
            <a:ext cx="2743200" cy="365125"/>
          </a:xfrm>
          <a:prstGeom prst="rect">
            <a:avLst/>
          </a:prstGeom>
        </p:spPr>
        <p:txBody>
          <a:bodyPr/>
          <a:lstStyle/>
          <a:p>
            <a:fld id="{561DD86F-2555-4DC5-A5A9-5F39CDCC47FE}" type="datetime1">
              <a:rPr lang="es-CR" smtClean="0"/>
              <a:t>2/12/2024</a:t>
            </a:fld>
            <a:endParaRPr lang="es-CR"/>
          </a:p>
        </p:txBody>
      </p:sp>
      <p:sp>
        <p:nvSpPr>
          <p:cNvPr id="4" name="Marcador de pie de página 3">
            <a:extLst>
              <a:ext uri="{FF2B5EF4-FFF2-40B4-BE49-F238E27FC236}">
                <a16:creationId xmlns:a16="http://schemas.microsoft.com/office/drawing/2014/main" id="{A859944E-52D9-704F-A08D-E6C16CC1DAC5}"/>
              </a:ext>
            </a:extLst>
          </p:cNvPr>
          <p:cNvSpPr>
            <a:spLocks noGrp="1"/>
          </p:cNvSpPr>
          <p:nvPr>
            <p:ph type="ftr" sz="quarter" idx="11"/>
          </p:nvPr>
        </p:nvSpPr>
        <p:spPr/>
        <p:txBody>
          <a:bodyPr/>
          <a:lstStyle/>
          <a:p>
            <a:endParaRPr lang="es-CR"/>
          </a:p>
        </p:txBody>
      </p:sp>
      <p:sp>
        <p:nvSpPr>
          <p:cNvPr id="5" name="Marcador de número de diapositiva 4">
            <a:extLst>
              <a:ext uri="{FF2B5EF4-FFF2-40B4-BE49-F238E27FC236}">
                <a16:creationId xmlns:a16="http://schemas.microsoft.com/office/drawing/2014/main" id="{760E1C6B-CA8D-314B-9B83-A8533CAF0AEB}"/>
              </a:ext>
            </a:extLst>
          </p:cNvPr>
          <p:cNvSpPr>
            <a:spLocks noGrp="1"/>
          </p:cNvSpPr>
          <p:nvPr>
            <p:ph type="sldNum" sz="quarter" idx="12"/>
          </p:nvPr>
        </p:nvSpPr>
        <p:spPr/>
        <p:txBody>
          <a:bodyPr/>
          <a:lstStyle/>
          <a:p>
            <a:fld id="{0EEA9A39-DF7C-004C-A818-95F07E82331A}" type="slidenum">
              <a:rPr lang="es-CR" smtClean="0"/>
              <a:t>‹Nº›</a:t>
            </a:fld>
            <a:endParaRPr lang="es-CR"/>
          </a:p>
        </p:txBody>
      </p:sp>
    </p:spTree>
    <p:extLst>
      <p:ext uri="{BB962C8B-B14F-4D97-AF65-F5344CB8AC3E}">
        <p14:creationId xmlns:p14="http://schemas.microsoft.com/office/powerpoint/2010/main" val="3556597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377A11BA-FF03-C449-8950-EDBD3019E93B}"/>
              </a:ext>
            </a:extLst>
          </p:cNvPr>
          <p:cNvSpPr>
            <a:spLocks noGrp="1"/>
          </p:cNvSpPr>
          <p:nvPr>
            <p:ph type="dt" sz="half" idx="10"/>
          </p:nvPr>
        </p:nvSpPr>
        <p:spPr>
          <a:xfrm>
            <a:off x="838200" y="6356350"/>
            <a:ext cx="2743200" cy="365125"/>
          </a:xfrm>
          <a:prstGeom prst="rect">
            <a:avLst/>
          </a:prstGeom>
        </p:spPr>
        <p:txBody>
          <a:bodyPr/>
          <a:lstStyle/>
          <a:p>
            <a:fld id="{8639F192-7E8F-4634-A928-DA8C8C6393A9}" type="datetime1">
              <a:rPr lang="es-CR" smtClean="0"/>
              <a:t>2/12/2024</a:t>
            </a:fld>
            <a:endParaRPr lang="es-CR"/>
          </a:p>
        </p:txBody>
      </p:sp>
      <p:sp>
        <p:nvSpPr>
          <p:cNvPr id="3" name="Marcador de pie de página 2">
            <a:extLst>
              <a:ext uri="{FF2B5EF4-FFF2-40B4-BE49-F238E27FC236}">
                <a16:creationId xmlns:a16="http://schemas.microsoft.com/office/drawing/2014/main" id="{ACBD17FC-E972-664A-862B-B0E7CFB786CD}"/>
              </a:ext>
            </a:extLst>
          </p:cNvPr>
          <p:cNvSpPr>
            <a:spLocks noGrp="1"/>
          </p:cNvSpPr>
          <p:nvPr>
            <p:ph type="ftr" sz="quarter" idx="11"/>
          </p:nvPr>
        </p:nvSpPr>
        <p:spPr/>
        <p:txBody>
          <a:bodyPr/>
          <a:lstStyle/>
          <a:p>
            <a:endParaRPr lang="es-CR"/>
          </a:p>
        </p:txBody>
      </p:sp>
      <p:sp>
        <p:nvSpPr>
          <p:cNvPr id="4" name="Marcador de número de diapositiva 3">
            <a:extLst>
              <a:ext uri="{FF2B5EF4-FFF2-40B4-BE49-F238E27FC236}">
                <a16:creationId xmlns:a16="http://schemas.microsoft.com/office/drawing/2014/main" id="{E09ADF5F-21FB-3D4E-AC0B-3A8E2A85C4B8}"/>
              </a:ext>
            </a:extLst>
          </p:cNvPr>
          <p:cNvSpPr>
            <a:spLocks noGrp="1"/>
          </p:cNvSpPr>
          <p:nvPr>
            <p:ph type="sldNum" sz="quarter" idx="12"/>
          </p:nvPr>
        </p:nvSpPr>
        <p:spPr/>
        <p:txBody>
          <a:bodyPr/>
          <a:lstStyle/>
          <a:p>
            <a:fld id="{0EEA9A39-DF7C-004C-A818-95F07E82331A}" type="slidenum">
              <a:rPr lang="es-CR" smtClean="0"/>
              <a:t>‹Nº›</a:t>
            </a:fld>
            <a:endParaRPr lang="es-CR"/>
          </a:p>
        </p:txBody>
      </p:sp>
    </p:spTree>
    <p:extLst>
      <p:ext uri="{BB962C8B-B14F-4D97-AF65-F5344CB8AC3E}">
        <p14:creationId xmlns:p14="http://schemas.microsoft.com/office/powerpoint/2010/main" val="2139465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A">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377A11BA-FF03-C449-8950-EDBD3019E93B}"/>
              </a:ext>
            </a:extLst>
          </p:cNvPr>
          <p:cNvSpPr>
            <a:spLocks noGrp="1"/>
          </p:cNvSpPr>
          <p:nvPr>
            <p:ph type="dt" sz="half" idx="10"/>
          </p:nvPr>
        </p:nvSpPr>
        <p:spPr>
          <a:xfrm>
            <a:off x="838200" y="6356350"/>
            <a:ext cx="2743200" cy="365125"/>
          </a:xfrm>
          <a:prstGeom prst="rect">
            <a:avLst/>
          </a:prstGeom>
        </p:spPr>
        <p:txBody>
          <a:bodyPr/>
          <a:lstStyle/>
          <a:p>
            <a:fld id="{C768EF7B-0A11-43F8-A110-309D7BFF9A07}" type="datetime1">
              <a:rPr lang="es-CR" smtClean="0"/>
              <a:t>2/12/2024</a:t>
            </a:fld>
            <a:endParaRPr lang="es-CR"/>
          </a:p>
        </p:txBody>
      </p:sp>
      <p:sp>
        <p:nvSpPr>
          <p:cNvPr id="3" name="Marcador de pie de página 2">
            <a:extLst>
              <a:ext uri="{FF2B5EF4-FFF2-40B4-BE49-F238E27FC236}">
                <a16:creationId xmlns:a16="http://schemas.microsoft.com/office/drawing/2014/main" id="{ACBD17FC-E972-664A-862B-B0E7CFB786CD}"/>
              </a:ext>
            </a:extLst>
          </p:cNvPr>
          <p:cNvSpPr>
            <a:spLocks noGrp="1"/>
          </p:cNvSpPr>
          <p:nvPr>
            <p:ph type="ftr" sz="quarter" idx="11"/>
          </p:nvPr>
        </p:nvSpPr>
        <p:spPr/>
        <p:txBody>
          <a:bodyPr/>
          <a:lstStyle/>
          <a:p>
            <a:endParaRPr lang="es-CR"/>
          </a:p>
        </p:txBody>
      </p:sp>
      <p:pic>
        <p:nvPicPr>
          <p:cNvPr id="8" name="Imagen 7">
            <a:extLst>
              <a:ext uri="{FF2B5EF4-FFF2-40B4-BE49-F238E27FC236}">
                <a16:creationId xmlns:a16="http://schemas.microsoft.com/office/drawing/2014/main" id="{E35281B8-9FE9-5466-E1E0-AE2F741252C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 name="Marcador de número de diapositiva 3">
            <a:extLst>
              <a:ext uri="{FF2B5EF4-FFF2-40B4-BE49-F238E27FC236}">
                <a16:creationId xmlns:a16="http://schemas.microsoft.com/office/drawing/2014/main" id="{E09ADF5F-21FB-3D4E-AC0B-3A8E2A85C4B8}"/>
              </a:ext>
            </a:extLst>
          </p:cNvPr>
          <p:cNvSpPr>
            <a:spLocks noGrp="1"/>
          </p:cNvSpPr>
          <p:nvPr>
            <p:ph type="sldNum" sz="quarter" idx="12"/>
          </p:nvPr>
        </p:nvSpPr>
        <p:spPr/>
        <p:txBody>
          <a:bodyPr/>
          <a:lstStyle/>
          <a:p>
            <a:fld id="{0EEA9A39-DF7C-004C-A818-95F07E82331A}" type="slidenum">
              <a:rPr lang="es-CR" smtClean="0"/>
              <a:t>‹Nº›</a:t>
            </a:fld>
            <a:endParaRPr lang="es-CR"/>
          </a:p>
        </p:txBody>
      </p:sp>
      <p:pic>
        <p:nvPicPr>
          <p:cNvPr id="10" name="Imagen 9" descr="Imagen que contiene Texto&#10;&#10;Descripción generada automáticamente">
            <a:extLst>
              <a:ext uri="{FF2B5EF4-FFF2-40B4-BE49-F238E27FC236}">
                <a16:creationId xmlns:a16="http://schemas.microsoft.com/office/drawing/2014/main" id="{2BCD1E78-08CD-00DD-112B-03ED4D13ADA4}"/>
              </a:ext>
            </a:extLst>
          </p:cNvPr>
          <p:cNvPicPr>
            <a:picLocks noChangeAspect="1"/>
          </p:cNvPicPr>
          <p:nvPr userDrawn="1"/>
        </p:nvPicPr>
        <p:blipFill>
          <a:blip r:embed="rId3"/>
          <a:stretch>
            <a:fillRect/>
          </a:stretch>
        </p:blipFill>
        <p:spPr>
          <a:xfrm>
            <a:off x="4214812" y="2747962"/>
            <a:ext cx="3762375" cy="1362075"/>
          </a:xfrm>
          <a:prstGeom prst="rect">
            <a:avLst/>
          </a:prstGeom>
        </p:spPr>
      </p:pic>
      <p:pic>
        <p:nvPicPr>
          <p:cNvPr id="12" name="Imagen 11" descr="Imagen que contiene Texto&#10;&#10;Descripción generada automáticamente">
            <a:extLst>
              <a:ext uri="{FF2B5EF4-FFF2-40B4-BE49-F238E27FC236}">
                <a16:creationId xmlns:a16="http://schemas.microsoft.com/office/drawing/2014/main" id="{21FEC80A-A4AA-6CEB-01E2-8CF63286F974}"/>
              </a:ext>
            </a:extLst>
          </p:cNvPr>
          <p:cNvPicPr>
            <a:picLocks noChangeAspect="1"/>
          </p:cNvPicPr>
          <p:nvPr userDrawn="1"/>
        </p:nvPicPr>
        <p:blipFill>
          <a:blip r:embed="rId3"/>
          <a:stretch>
            <a:fillRect/>
          </a:stretch>
        </p:blipFill>
        <p:spPr>
          <a:xfrm>
            <a:off x="10432733" y="243914"/>
            <a:ext cx="1008565" cy="365126"/>
          </a:xfrm>
          <a:prstGeom prst="rect">
            <a:avLst/>
          </a:prstGeom>
        </p:spPr>
      </p:pic>
    </p:spTree>
    <p:extLst>
      <p:ext uri="{BB962C8B-B14F-4D97-AF65-F5344CB8AC3E}">
        <p14:creationId xmlns:p14="http://schemas.microsoft.com/office/powerpoint/2010/main" val="3978830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A">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35E93FC7-04E7-4B83-115D-E26740F15C25}"/>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Marcador de fecha 1">
            <a:extLst>
              <a:ext uri="{FF2B5EF4-FFF2-40B4-BE49-F238E27FC236}">
                <a16:creationId xmlns:a16="http://schemas.microsoft.com/office/drawing/2014/main" id="{377A11BA-FF03-C449-8950-EDBD3019E93B}"/>
              </a:ext>
            </a:extLst>
          </p:cNvPr>
          <p:cNvSpPr>
            <a:spLocks noGrp="1"/>
          </p:cNvSpPr>
          <p:nvPr>
            <p:ph type="dt" sz="half" idx="10"/>
          </p:nvPr>
        </p:nvSpPr>
        <p:spPr>
          <a:xfrm>
            <a:off x="838200" y="6356350"/>
            <a:ext cx="2743200" cy="365125"/>
          </a:xfrm>
          <a:prstGeom prst="rect">
            <a:avLst/>
          </a:prstGeom>
        </p:spPr>
        <p:txBody>
          <a:bodyPr/>
          <a:lstStyle/>
          <a:p>
            <a:fld id="{2768EBC2-086C-495B-9FE5-9577F183AA9D}" type="datetime1">
              <a:rPr lang="es-CR" smtClean="0"/>
              <a:t>2/12/2024</a:t>
            </a:fld>
            <a:endParaRPr lang="es-CR"/>
          </a:p>
        </p:txBody>
      </p:sp>
      <p:sp>
        <p:nvSpPr>
          <p:cNvPr id="3" name="Marcador de pie de página 2">
            <a:extLst>
              <a:ext uri="{FF2B5EF4-FFF2-40B4-BE49-F238E27FC236}">
                <a16:creationId xmlns:a16="http://schemas.microsoft.com/office/drawing/2014/main" id="{ACBD17FC-E972-664A-862B-B0E7CFB786CD}"/>
              </a:ext>
            </a:extLst>
          </p:cNvPr>
          <p:cNvSpPr>
            <a:spLocks noGrp="1"/>
          </p:cNvSpPr>
          <p:nvPr>
            <p:ph type="ftr" sz="quarter" idx="11"/>
          </p:nvPr>
        </p:nvSpPr>
        <p:spPr/>
        <p:txBody>
          <a:bodyPr/>
          <a:lstStyle/>
          <a:p>
            <a:endParaRPr lang="es-CR"/>
          </a:p>
        </p:txBody>
      </p:sp>
      <p:sp>
        <p:nvSpPr>
          <p:cNvPr id="4" name="Marcador de número de diapositiva 3">
            <a:extLst>
              <a:ext uri="{FF2B5EF4-FFF2-40B4-BE49-F238E27FC236}">
                <a16:creationId xmlns:a16="http://schemas.microsoft.com/office/drawing/2014/main" id="{E09ADF5F-21FB-3D4E-AC0B-3A8E2A85C4B8}"/>
              </a:ext>
            </a:extLst>
          </p:cNvPr>
          <p:cNvSpPr>
            <a:spLocks noGrp="1"/>
          </p:cNvSpPr>
          <p:nvPr>
            <p:ph type="sldNum" sz="quarter" idx="12"/>
          </p:nvPr>
        </p:nvSpPr>
        <p:spPr/>
        <p:txBody>
          <a:bodyPr/>
          <a:lstStyle/>
          <a:p>
            <a:fld id="{0EEA9A39-DF7C-004C-A818-95F07E82331A}" type="slidenum">
              <a:rPr lang="es-CR" smtClean="0"/>
              <a:t>‹Nº›</a:t>
            </a:fld>
            <a:endParaRPr lang="es-CR"/>
          </a:p>
        </p:txBody>
      </p:sp>
      <p:pic>
        <p:nvPicPr>
          <p:cNvPr id="7" name="Imagen 6" descr="Texto&#10;&#10;Descripción generada automáticamente con confianza media">
            <a:extLst>
              <a:ext uri="{FF2B5EF4-FFF2-40B4-BE49-F238E27FC236}">
                <a16:creationId xmlns:a16="http://schemas.microsoft.com/office/drawing/2014/main" id="{20C7BB84-0744-91E8-0BED-FD0803324A4A}"/>
              </a:ext>
            </a:extLst>
          </p:cNvPr>
          <p:cNvPicPr>
            <a:picLocks noChangeAspect="1"/>
          </p:cNvPicPr>
          <p:nvPr userDrawn="1"/>
        </p:nvPicPr>
        <p:blipFill>
          <a:blip r:embed="rId3"/>
          <a:stretch>
            <a:fillRect/>
          </a:stretch>
        </p:blipFill>
        <p:spPr>
          <a:xfrm>
            <a:off x="204957" y="6117199"/>
            <a:ext cx="1266486" cy="541386"/>
          </a:xfrm>
          <a:prstGeom prst="rect">
            <a:avLst/>
          </a:prstGeom>
        </p:spPr>
      </p:pic>
    </p:spTree>
    <p:extLst>
      <p:ext uri="{BB962C8B-B14F-4D97-AF65-F5344CB8AC3E}">
        <p14:creationId xmlns:p14="http://schemas.microsoft.com/office/powerpoint/2010/main" val="493261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4DBF5570-22C5-9847-BDCB-730A3FC949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1873E80A-44C0-EB47-BA1F-8D295F3091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5" name="Marcador de pie de página 4">
            <a:extLst>
              <a:ext uri="{FF2B5EF4-FFF2-40B4-BE49-F238E27FC236}">
                <a16:creationId xmlns:a16="http://schemas.microsoft.com/office/drawing/2014/main" id="{075C9B22-287D-E348-9B92-3C5F6E33435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a:p>
        </p:txBody>
      </p:sp>
      <p:sp>
        <p:nvSpPr>
          <p:cNvPr id="6" name="Marcador de número de diapositiva 5">
            <a:extLst>
              <a:ext uri="{FF2B5EF4-FFF2-40B4-BE49-F238E27FC236}">
                <a16:creationId xmlns:a16="http://schemas.microsoft.com/office/drawing/2014/main" id="{8978F643-5C09-8A4B-9285-50591ABC0115}"/>
              </a:ext>
            </a:extLst>
          </p:cNvPr>
          <p:cNvSpPr>
            <a:spLocks noGrp="1"/>
          </p:cNvSpPr>
          <p:nvPr>
            <p:ph type="sldNum" sz="quarter" idx="4"/>
          </p:nvPr>
        </p:nvSpPr>
        <p:spPr>
          <a:xfrm>
            <a:off x="9243646"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EA9A39-DF7C-004C-A818-95F07E82331A}" type="slidenum">
              <a:rPr lang="es-CR" smtClean="0"/>
              <a:t>‹Nº›</a:t>
            </a:fld>
            <a:endParaRPr lang="es-CR"/>
          </a:p>
        </p:txBody>
      </p:sp>
      <p:sp>
        <p:nvSpPr>
          <p:cNvPr id="7" name="MSIPCMContentMarking" descr="{&quot;HashCode&quot;:1186230005,&quot;Placement&quot;:&quot;Footer&quot;,&quot;Top&quot;:519.343,&quot;Left&quot;:445.0312,&quot;SlideWidth&quot;:960,&quot;SlideHeight&quot;:540}">
            <a:extLst>
              <a:ext uri="{FF2B5EF4-FFF2-40B4-BE49-F238E27FC236}">
                <a16:creationId xmlns:a16="http://schemas.microsoft.com/office/drawing/2014/main" id="{802E7485-5CB7-CA4F-6613-731212811AF8}"/>
              </a:ext>
            </a:extLst>
          </p:cNvPr>
          <p:cNvSpPr txBox="1"/>
          <p:nvPr userDrawn="1"/>
        </p:nvSpPr>
        <p:spPr>
          <a:xfrm>
            <a:off x="5651896" y="6595656"/>
            <a:ext cx="888208" cy="262344"/>
          </a:xfrm>
          <a:prstGeom prst="rect">
            <a:avLst/>
          </a:prstGeom>
          <a:noFill/>
        </p:spPr>
        <p:txBody>
          <a:bodyPr vert="horz" wrap="square" lIns="0" tIns="0" rIns="0" bIns="0" rtlCol="0" anchor="ctr" anchorCtr="1">
            <a:spAutoFit/>
          </a:bodyPr>
          <a:lstStyle/>
          <a:p>
            <a:pPr algn="ctr">
              <a:spcBef>
                <a:spcPts val="0"/>
              </a:spcBef>
              <a:spcAft>
                <a:spcPts val="0"/>
              </a:spcAft>
            </a:pPr>
            <a:r>
              <a:rPr lang="es-CR" sz="1000">
                <a:solidFill>
                  <a:srgbClr val="000000"/>
                </a:solidFill>
                <a:latin typeface="Calibri" panose="020F0502020204030204" pitchFamily="34" charset="0"/>
              </a:rPr>
              <a:t>Uso Interno</a:t>
            </a:r>
          </a:p>
        </p:txBody>
      </p:sp>
    </p:spTree>
    <p:extLst>
      <p:ext uri="{BB962C8B-B14F-4D97-AF65-F5344CB8AC3E}">
        <p14:creationId xmlns:p14="http://schemas.microsoft.com/office/powerpoint/2010/main" val="38443957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2" r:id="rId9"/>
    <p:sldLayoutId id="2147483661" r:id="rId10"/>
    <p:sldLayoutId id="2147483663" r:id="rId11"/>
    <p:sldLayoutId id="2147483656" r:id="rId12"/>
    <p:sldLayoutId id="2147483657" r:id="rId13"/>
    <p:sldLayoutId id="2147483658" r:id="rId14"/>
    <p:sldLayoutId id="2147483659" r:id="rId1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8.xml"/><Relationship Id="rId5" Type="http://schemas.openxmlformats.org/officeDocument/2006/relationships/image" Target="../media/image12.tmp"/><Relationship Id="rId4" Type="http://schemas.openxmlformats.org/officeDocument/2006/relationships/image" Target="../media/image11.tmp"/></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D8E388ED-60BF-E846-B900-6B9C89338F42}"/>
              </a:ext>
            </a:extLst>
          </p:cNvPr>
          <p:cNvPicPr>
            <a:picLocks noChangeAspect="1"/>
          </p:cNvPicPr>
          <p:nvPr/>
        </p:nvPicPr>
        <p:blipFill>
          <a:blip r:embed="rId2"/>
          <a:stretch>
            <a:fillRect/>
          </a:stretch>
        </p:blipFill>
        <p:spPr>
          <a:xfrm>
            <a:off x="0" y="0"/>
            <a:ext cx="12192000" cy="6858000"/>
          </a:xfrm>
          <a:prstGeom prst="rect">
            <a:avLst/>
          </a:prstGeom>
        </p:spPr>
      </p:pic>
      <p:sp>
        <p:nvSpPr>
          <p:cNvPr id="6" name="CuadroTexto 5">
            <a:extLst>
              <a:ext uri="{FF2B5EF4-FFF2-40B4-BE49-F238E27FC236}">
                <a16:creationId xmlns:a16="http://schemas.microsoft.com/office/drawing/2014/main" id="{6D2A4AD1-1A32-CE4E-8D12-22646CED9C53}"/>
              </a:ext>
            </a:extLst>
          </p:cNvPr>
          <p:cNvSpPr txBox="1"/>
          <p:nvPr/>
        </p:nvSpPr>
        <p:spPr>
          <a:xfrm>
            <a:off x="685659" y="2010540"/>
            <a:ext cx="6879265" cy="1754326"/>
          </a:xfrm>
          <a:prstGeom prst="rect">
            <a:avLst/>
          </a:prstGeom>
          <a:noFill/>
        </p:spPr>
        <p:txBody>
          <a:bodyPr wrap="square" rtlCol="0">
            <a:spAutoFit/>
          </a:bodyPr>
          <a:lstStyle/>
          <a:p>
            <a:r>
              <a:rPr lang="en-US" sz="3500" b="1" dirty="0">
                <a:solidFill>
                  <a:srgbClr val="053A64"/>
                </a:solidFill>
              </a:rPr>
              <a:t>Banking Sector’s Exposure to Hydrometeorological Events in Costa Rica </a:t>
            </a:r>
          </a:p>
        </p:txBody>
      </p:sp>
      <p:sp>
        <p:nvSpPr>
          <p:cNvPr id="7" name="CuadroTexto 6">
            <a:extLst>
              <a:ext uri="{FF2B5EF4-FFF2-40B4-BE49-F238E27FC236}">
                <a16:creationId xmlns:a16="http://schemas.microsoft.com/office/drawing/2014/main" id="{D9217BC8-D958-6744-929E-006EB2A88298}"/>
              </a:ext>
            </a:extLst>
          </p:cNvPr>
          <p:cNvSpPr txBox="1"/>
          <p:nvPr/>
        </p:nvSpPr>
        <p:spPr>
          <a:xfrm>
            <a:off x="685659" y="6116493"/>
            <a:ext cx="2323072" cy="307777"/>
          </a:xfrm>
          <a:prstGeom prst="rect">
            <a:avLst/>
          </a:prstGeom>
          <a:noFill/>
        </p:spPr>
        <p:txBody>
          <a:bodyPr wrap="none" rtlCol="0">
            <a:spAutoFit/>
          </a:bodyPr>
          <a:lstStyle/>
          <a:p>
            <a:r>
              <a:rPr lang="en-US" sz="1400" dirty="0">
                <a:solidFill>
                  <a:srgbClr val="233E68"/>
                </a:solidFill>
              </a:rPr>
              <a:t>Bogotá, 2 December 2024.</a:t>
            </a:r>
          </a:p>
        </p:txBody>
      </p:sp>
      <p:sp>
        <p:nvSpPr>
          <p:cNvPr id="3" name="CuadroTexto 2">
            <a:extLst>
              <a:ext uri="{FF2B5EF4-FFF2-40B4-BE49-F238E27FC236}">
                <a16:creationId xmlns:a16="http://schemas.microsoft.com/office/drawing/2014/main" id="{36BF5347-DCFD-DFF2-6F48-052F15987501}"/>
              </a:ext>
            </a:extLst>
          </p:cNvPr>
          <p:cNvSpPr txBox="1"/>
          <p:nvPr/>
        </p:nvSpPr>
        <p:spPr>
          <a:xfrm>
            <a:off x="685659" y="4895934"/>
            <a:ext cx="2896947" cy="830997"/>
          </a:xfrm>
          <a:prstGeom prst="rect">
            <a:avLst/>
          </a:prstGeom>
          <a:noFill/>
        </p:spPr>
        <p:txBody>
          <a:bodyPr wrap="none" rtlCol="0">
            <a:spAutoFit/>
          </a:bodyPr>
          <a:lstStyle/>
          <a:p>
            <a:r>
              <a:rPr lang="es-CR" sz="1600" b="1" dirty="0">
                <a:solidFill>
                  <a:srgbClr val="233E68"/>
                </a:solidFill>
              </a:rPr>
              <a:t>Irene Alvarado-Quesada</a:t>
            </a:r>
          </a:p>
          <a:p>
            <a:r>
              <a:rPr lang="es-CR" sz="1600" dirty="0">
                <a:solidFill>
                  <a:srgbClr val="233E68"/>
                </a:solidFill>
              </a:rPr>
              <a:t>Jose Pablo Barquero-Romero</a:t>
            </a:r>
          </a:p>
          <a:p>
            <a:r>
              <a:rPr lang="es-CR" sz="1600" dirty="0">
                <a:solidFill>
                  <a:srgbClr val="233E68"/>
                </a:solidFill>
              </a:rPr>
              <a:t>Cristian Sancho-Brenes</a:t>
            </a:r>
          </a:p>
        </p:txBody>
      </p:sp>
      <p:sp>
        <p:nvSpPr>
          <p:cNvPr id="4" name="CuadroTexto 3">
            <a:extLst>
              <a:ext uri="{FF2B5EF4-FFF2-40B4-BE49-F238E27FC236}">
                <a16:creationId xmlns:a16="http://schemas.microsoft.com/office/drawing/2014/main" id="{81DE2716-8ABD-8FDD-8F06-0F3571CD0FB3}"/>
              </a:ext>
            </a:extLst>
          </p:cNvPr>
          <p:cNvSpPr txBox="1"/>
          <p:nvPr/>
        </p:nvSpPr>
        <p:spPr>
          <a:xfrm>
            <a:off x="685659" y="4040777"/>
            <a:ext cx="5408275" cy="646331"/>
          </a:xfrm>
          <a:prstGeom prst="rect">
            <a:avLst/>
          </a:prstGeom>
          <a:noFill/>
        </p:spPr>
        <p:txBody>
          <a:bodyPr wrap="none" rtlCol="0">
            <a:spAutoFit/>
          </a:bodyPr>
          <a:lstStyle/>
          <a:p>
            <a:r>
              <a:rPr lang="en-US" b="1" dirty="0">
                <a:solidFill>
                  <a:srgbClr val="233E68"/>
                </a:solidFill>
              </a:rPr>
              <a:t>14th BIS Consultative Council for the Americas </a:t>
            </a:r>
          </a:p>
          <a:p>
            <a:r>
              <a:rPr lang="en-US" b="1" dirty="0">
                <a:solidFill>
                  <a:srgbClr val="233E68"/>
                </a:solidFill>
              </a:rPr>
              <a:t>Research Conference </a:t>
            </a:r>
            <a:endParaRPr lang="es-CR" b="1" dirty="0">
              <a:solidFill>
                <a:srgbClr val="233E68"/>
              </a:solidFill>
            </a:endParaRPr>
          </a:p>
        </p:txBody>
      </p:sp>
    </p:spTree>
    <p:extLst>
      <p:ext uri="{BB962C8B-B14F-4D97-AF65-F5344CB8AC3E}">
        <p14:creationId xmlns:p14="http://schemas.microsoft.com/office/powerpoint/2010/main" val="193582345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60254FA7-F209-6845-C5AB-F70F756C7B7D}"/>
              </a:ext>
            </a:extLst>
          </p:cNvPr>
          <p:cNvSpPr>
            <a:spLocks noGrp="1"/>
          </p:cNvSpPr>
          <p:nvPr>
            <p:ph type="sldNum" sz="quarter" idx="12"/>
          </p:nvPr>
        </p:nvSpPr>
        <p:spPr/>
        <p:txBody>
          <a:bodyPr/>
          <a:lstStyle/>
          <a:p>
            <a:fld id="{0EEA9A39-DF7C-004C-A818-95F07E82331A}" type="slidenum">
              <a:rPr lang="es-CR" smtClean="0"/>
              <a:t>10</a:t>
            </a:fld>
            <a:endParaRPr lang="es-CR"/>
          </a:p>
        </p:txBody>
      </p:sp>
      <p:sp>
        <p:nvSpPr>
          <p:cNvPr id="4" name="CuadroTexto 3">
            <a:extLst>
              <a:ext uri="{FF2B5EF4-FFF2-40B4-BE49-F238E27FC236}">
                <a16:creationId xmlns:a16="http://schemas.microsoft.com/office/drawing/2014/main" id="{F78EE5AF-1F0B-D574-A00D-5DA4801A596B}"/>
              </a:ext>
            </a:extLst>
          </p:cNvPr>
          <p:cNvSpPr txBox="1"/>
          <p:nvPr/>
        </p:nvSpPr>
        <p:spPr>
          <a:xfrm>
            <a:off x="565484" y="520943"/>
            <a:ext cx="6171882" cy="553998"/>
          </a:xfrm>
          <a:prstGeom prst="rect">
            <a:avLst/>
          </a:prstGeom>
          <a:noFill/>
        </p:spPr>
        <p:txBody>
          <a:bodyPr wrap="none" rtlCol="0">
            <a:spAutoFit/>
          </a:bodyPr>
          <a:lstStyle/>
          <a:p>
            <a:r>
              <a:rPr lang="en-US" sz="3000" b="1" dirty="0">
                <a:solidFill>
                  <a:srgbClr val="053A64"/>
                </a:solidFill>
              </a:rPr>
              <a:t>First dimension: physical hazard</a:t>
            </a:r>
          </a:p>
        </p:txBody>
      </p:sp>
      <p:sp>
        <p:nvSpPr>
          <p:cNvPr id="2" name="Marcador de contenido 8">
            <a:extLst>
              <a:ext uri="{FF2B5EF4-FFF2-40B4-BE49-F238E27FC236}">
                <a16:creationId xmlns:a16="http://schemas.microsoft.com/office/drawing/2014/main" id="{7AA3F6D3-2C31-5B08-9320-17F1B00DCD7F}"/>
              </a:ext>
            </a:extLst>
          </p:cNvPr>
          <p:cNvSpPr txBox="1">
            <a:spLocks/>
          </p:cNvSpPr>
          <p:nvPr/>
        </p:nvSpPr>
        <p:spPr>
          <a:xfrm>
            <a:off x="838200" y="1825625"/>
            <a:ext cx="4860851"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2000" dirty="0"/>
              <a:t>In this paper, we focus on </a:t>
            </a:r>
            <a:r>
              <a:rPr lang="en-US" sz="2000" b="1" dirty="0"/>
              <a:t>six cantons</a:t>
            </a:r>
            <a:r>
              <a:rPr lang="en-US" sz="2000" dirty="0"/>
              <a:t> with the highest number of excess rainfall events: </a:t>
            </a:r>
          </a:p>
          <a:p>
            <a:pPr marL="0" indent="0">
              <a:lnSpc>
                <a:spcPct val="100000"/>
              </a:lnSpc>
              <a:buFont typeface="Arial" panose="020B0604020202020204" pitchFamily="34" charset="0"/>
              <a:buNone/>
            </a:pPr>
            <a:endParaRPr lang="es-ES_tradnl" sz="1400" dirty="0"/>
          </a:p>
          <a:p>
            <a:pPr marL="971550" lvl="1" indent="-514350">
              <a:lnSpc>
                <a:spcPct val="100000"/>
              </a:lnSpc>
              <a:buClr>
                <a:srgbClr val="00A5C6"/>
              </a:buClr>
              <a:buFont typeface="+mj-lt"/>
              <a:buAutoNum type="arabicPeriod"/>
            </a:pPr>
            <a:r>
              <a:rPr lang="es-ES_tradnl" sz="2000" dirty="0">
                <a:latin typeface="Arial" panose="020B0604020202020204" pitchFamily="34" charset="0"/>
                <a:cs typeface="Arial" panose="020B0604020202020204" pitchFamily="34" charset="0"/>
              </a:rPr>
              <a:t>León Cortés</a:t>
            </a:r>
          </a:p>
          <a:p>
            <a:pPr marL="971550" lvl="1" indent="-514350">
              <a:lnSpc>
                <a:spcPct val="100000"/>
              </a:lnSpc>
              <a:buClr>
                <a:srgbClr val="00A5C6"/>
              </a:buClr>
              <a:buFont typeface="+mj-lt"/>
              <a:buAutoNum type="arabicPeriod"/>
            </a:pPr>
            <a:r>
              <a:rPr lang="es-ES_tradnl" sz="2000" dirty="0">
                <a:latin typeface="Arial" panose="020B0604020202020204" pitchFamily="34" charset="0"/>
                <a:cs typeface="Arial" panose="020B0604020202020204" pitchFamily="34" charset="0"/>
              </a:rPr>
              <a:t>Siquirres</a:t>
            </a:r>
          </a:p>
          <a:p>
            <a:pPr marL="971550" lvl="1" indent="-514350">
              <a:lnSpc>
                <a:spcPct val="100000"/>
              </a:lnSpc>
              <a:buClr>
                <a:srgbClr val="00A5C6"/>
              </a:buClr>
              <a:buFont typeface="+mj-lt"/>
              <a:buAutoNum type="arabicPeriod"/>
            </a:pPr>
            <a:r>
              <a:rPr lang="es-ES_tradnl" sz="2000" dirty="0">
                <a:latin typeface="Arial" panose="020B0604020202020204" pitchFamily="34" charset="0"/>
                <a:cs typeface="Arial" panose="020B0604020202020204" pitchFamily="34" charset="0"/>
              </a:rPr>
              <a:t>Matina</a:t>
            </a:r>
          </a:p>
          <a:p>
            <a:pPr marL="971550" lvl="1" indent="-514350">
              <a:lnSpc>
                <a:spcPct val="100000"/>
              </a:lnSpc>
              <a:buClr>
                <a:srgbClr val="00A5C6"/>
              </a:buClr>
              <a:buFont typeface="+mj-lt"/>
              <a:buAutoNum type="arabicPeriod"/>
            </a:pPr>
            <a:r>
              <a:rPr lang="es-ES_tradnl" sz="2000" dirty="0">
                <a:latin typeface="Arial" panose="020B0604020202020204" pitchFamily="34" charset="0"/>
                <a:cs typeface="Arial" panose="020B0604020202020204" pitchFamily="34" charset="0"/>
              </a:rPr>
              <a:t>Turrialba</a:t>
            </a:r>
          </a:p>
          <a:p>
            <a:pPr marL="971550" lvl="1" indent="-514350">
              <a:lnSpc>
                <a:spcPct val="100000"/>
              </a:lnSpc>
              <a:buClr>
                <a:srgbClr val="00A5C6"/>
              </a:buClr>
              <a:buFont typeface="+mj-lt"/>
              <a:buAutoNum type="arabicPeriod"/>
            </a:pPr>
            <a:r>
              <a:rPr lang="es-ES_tradnl" sz="2000" dirty="0">
                <a:latin typeface="Arial" panose="020B0604020202020204" pitchFamily="34" charset="0"/>
                <a:cs typeface="Arial" panose="020B0604020202020204" pitchFamily="34" charset="0"/>
              </a:rPr>
              <a:t>Heredia</a:t>
            </a:r>
          </a:p>
          <a:p>
            <a:pPr marL="971550" lvl="1" indent="-514350">
              <a:lnSpc>
                <a:spcPct val="100000"/>
              </a:lnSpc>
              <a:buClr>
                <a:srgbClr val="00A5C6"/>
              </a:buClr>
              <a:buFont typeface="+mj-lt"/>
              <a:buAutoNum type="arabicPeriod"/>
            </a:pPr>
            <a:r>
              <a:rPr lang="es-ES_tradnl" sz="2000" dirty="0">
                <a:latin typeface="Arial" panose="020B0604020202020204" pitchFamily="34" charset="0"/>
                <a:cs typeface="Arial" panose="020B0604020202020204" pitchFamily="34" charset="0"/>
              </a:rPr>
              <a:t>Limón</a:t>
            </a:r>
          </a:p>
        </p:txBody>
      </p:sp>
      <p:sp>
        <p:nvSpPr>
          <p:cNvPr id="5" name="Marcador de contenido 2">
            <a:extLst>
              <a:ext uri="{FF2B5EF4-FFF2-40B4-BE49-F238E27FC236}">
                <a16:creationId xmlns:a16="http://schemas.microsoft.com/office/drawing/2014/main" id="{E63D42BF-08A6-1075-E4AA-B87C82612170}"/>
              </a:ext>
            </a:extLst>
          </p:cNvPr>
          <p:cNvSpPr txBox="1">
            <a:spLocks/>
          </p:cNvSpPr>
          <p:nvPr/>
        </p:nvSpPr>
        <p:spPr>
          <a:xfrm>
            <a:off x="6492948" y="1825625"/>
            <a:ext cx="4860852"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b="1" dirty="0"/>
              <a:t>Selection criteria</a:t>
            </a:r>
          </a:p>
          <a:p>
            <a:pPr marL="0" indent="0">
              <a:buFont typeface="Arial" panose="020B0604020202020204" pitchFamily="34" charset="0"/>
              <a:buNone/>
            </a:pPr>
            <a:endParaRPr lang="en-US" sz="900" dirty="0"/>
          </a:p>
          <a:p>
            <a:pPr marL="514350" indent="-514350">
              <a:buFont typeface="+mj-lt"/>
              <a:buAutoNum type="alphaLcPeriod"/>
            </a:pPr>
            <a:r>
              <a:rPr lang="en-US" sz="2000" dirty="0"/>
              <a:t>Cantons with the maximum number of excess rainfall events for the period of study, plus</a:t>
            </a:r>
          </a:p>
          <a:p>
            <a:pPr marL="514350" indent="-514350">
              <a:buFont typeface="+mj-lt"/>
              <a:buAutoNum type="alphaLcPeriod"/>
            </a:pPr>
            <a:endParaRPr lang="en-US" sz="1100" dirty="0"/>
          </a:p>
          <a:p>
            <a:pPr marL="514350" indent="-514350">
              <a:buFont typeface="+mj-lt"/>
              <a:buAutoNum type="alphaLcPeriod"/>
            </a:pPr>
            <a:r>
              <a:rPr lang="en-US" sz="2000" dirty="0"/>
              <a:t>Cantons of the “top 10” that are still ranked as those with the highest number of events when using the same methodology but only for the second decade (2011- 2021). </a:t>
            </a:r>
            <a:endParaRPr lang="en-US" dirty="0"/>
          </a:p>
          <a:p>
            <a:endParaRPr lang="es-CR" dirty="0"/>
          </a:p>
        </p:txBody>
      </p:sp>
    </p:spTree>
    <p:extLst>
      <p:ext uri="{BB962C8B-B14F-4D97-AF65-F5344CB8AC3E}">
        <p14:creationId xmlns:p14="http://schemas.microsoft.com/office/powerpoint/2010/main" val="340071137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4D08D43-D28B-671E-D45A-9352B5D1B0D8}"/>
              </a:ext>
            </a:extLst>
          </p:cNvPr>
          <p:cNvSpPr txBox="1"/>
          <p:nvPr/>
        </p:nvSpPr>
        <p:spPr>
          <a:xfrm>
            <a:off x="565484" y="520943"/>
            <a:ext cx="5147563" cy="553998"/>
          </a:xfrm>
          <a:prstGeom prst="rect">
            <a:avLst/>
          </a:prstGeom>
          <a:noFill/>
        </p:spPr>
        <p:txBody>
          <a:bodyPr wrap="none" rtlCol="0">
            <a:spAutoFit/>
          </a:bodyPr>
          <a:lstStyle/>
          <a:p>
            <a:r>
              <a:rPr lang="en-US" sz="3000" b="1" dirty="0">
                <a:solidFill>
                  <a:srgbClr val="053A64"/>
                </a:solidFill>
              </a:rPr>
              <a:t>Calculation of the indicator</a:t>
            </a:r>
          </a:p>
        </p:txBody>
      </p:sp>
      <p:sp>
        <p:nvSpPr>
          <p:cNvPr id="5" name="Marcador de número de diapositiva 4">
            <a:extLst>
              <a:ext uri="{FF2B5EF4-FFF2-40B4-BE49-F238E27FC236}">
                <a16:creationId xmlns:a16="http://schemas.microsoft.com/office/drawing/2014/main" id="{F9CFF31B-E0AE-0078-2E8A-10121B3E23D6}"/>
              </a:ext>
            </a:extLst>
          </p:cNvPr>
          <p:cNvSpPr>
            <a:spLocks noGrp="1"/>
          </p:cNvSpPr>
          <p:nvPr>
            <p:ph type="sldNum" sz="quarter" idx="12"/>
          </p:nvPr>
        </p:nvSpPr>
        <p:spPr/>
        <p:txBody>
          <a:bodyPr/>
          <a:lstStyle/>
          <a:p>
            <a:fld id="{0EEA9A39-DF7C-004C-A818-95F07E82331A}" type="slidenum">
              <a:rPr lang="es-CR" smtClean="0"/>
              <a:t>11</a:t>
            </a:fld>
            <a:endParaRPr lang="es-CR"/>
          </a:p>
        </p:txBody>
      </p:sp>
      <p:sp>
        <p:nvSpPr>
          <p:cNvPr id="7" name="Marcador de contenido 8">
            <a:extLst>
              <a:ext uri="{FF2B5EF4-FFF2-40B4-BE49-F238E27FC236}">
                <a16:creationId xmlns:a16="http://schemas.microsoft.com/office/drawing/2014/main" id="{08DA81D0-0352-CFA1-2499-8A335EFDFB94}"/>
              </a:ext>
            </a:extLst>
          </p:cNvPr>
          <p:cNvSpPr>
            <a:spLocks noGrp="1"/>
          </p:cNvSpPr>
          <p:nvPr>
            <p:ph idx="4294967295"/>
          </p:nvPr>
        </p:nvSpPr>
        <p:spPr>
          <a:xfrm>
            <a:off x="565484" y="1639887"/>
            <a:ext cx="10655300" cy="4779963"/>
          </a:xfrm>
        </p:spPr>
        <p:txBody>
          <a:bodyPr>
            <a:normAutofit/>
          </a:bodyPr>
          <a:lstStyle/>
          <a:p>
            <a:pPr>
              <a:lnSpc>
                <a:spcPct val="100000"/>
              </a:lnSpc>
            </a:pPr>
            <a:r>
              <a:rPr lang="en-US" sz="2200" dirty="0">
                <a:latin typeface="+mj-lt"/>
              </a:rPr>
              <a:t>Second dimension: </a:t>
            </a:r>
            <a:r>
              <a:rPr lang="en-US" sz="2200" b="1" dirty="0">
                <a:solidFill>
                  <a:srgbClr val="0070C0"/>
                </a:solidFill>
                <a:latin typeface="+mj-lt"/>
              </a:rPr>
              <a:t>asset exposure.</a:t>
            </a:r>
          </a:p>
          <a:p>
            <a:pPr>
              <a:lnSpc>
                <a:spcPct val="100000"/>
              </a:lnSpc>
            </a:pPr>
            <a:endParaRPr lang="en-US" sz="1400" b="1" dirty="0">
              <a:solidFill>
                <a:srgbClr val="0070C0"/>
              </a:solidFill>
              <a:latin typeface="+mj-lt"/>
            </a:endParaRPr>
          </a:p>
          <a:p>
            <a:pPr>
              <a:lnSpc>
                <a:spcPct val="100000"/>
              </a:lnSpc>
            </a:pPr>
            <a:r>
              <a:rPr lang="en-US" sz="2200" dirty="0">
                <a:latin typeface="+mj-lt"/>
              </a:rPr>
              <a:t>Data: monthly credit information </a:t>
            </a:r>
            <a:r>
              <a:rPr lang="en-US" sz="2200" b="1" dirty="0">
                <a:latin typeface="+mj-lt"/>
              </a:rPr>
              <a:t>(</a:t>
            </a:r>
            <a:r>
              <a:rPr lang="en-US" sz="2200" dirty="0">
                <a:latin typeface="+mj-lt"/>
              </a:rPr>
              <a:t>December 2019 – December 2021) and economic units’ information coming from REVEC and other administrative registries.</a:t>
            </a:r>
          </a:p>
          <a:p>
            <a:pPr>
              <a:lnSpc>
                <a:spcPct val="100000"/>
              </a:lnSpc>
            </a:pPr>
            <a:endParaRPr lang="en-US" sz="1400" dirty="0">
              <a:latin typeface="+mj-lt"/>
            </a:endParaRPr>
          </a:p>
          <a:p>
            <a:pPr>
              <a:lnSpc>
                <a:spcPct val="100000"/>
              </a:lnSpc>
            </a:pPr>
            <a:r>
              <a:rPr lang="en-US" sz="2200" b="1" dirty="0">
                <a:latin typeface="+mj-lt"/>
              </a:rPr>
              <a:t>Global importance allocation for economic units by location</a:t>
            </a:r>
            <a:r>
              <a:rPr lang="en-US" sz="2200" dirty="0">
                <a:latin typeface="+mj-lt"/>
              </a:rPr>
              <a:t>: The Data and Statistics Analysis Division of BCCR conducts a procedure to allocate the global importance to economic units by location (province, canton, and district) → </a:t>
            </a:r>
            <a:r>
              <a:rPr lang="en-US" sz="2200" b="1" dirty="0">
                <a:latin typeface="+mj-lt"/>
              </a:rPr>
              <a:t>productive weight</a:t>
            </a:r>
            <a:r>
              <a:rPr lang="en-US" sz="2200" dirty="0">
                <a:latin typeface="+mj-lt"/>
              </a:rPr>
              <a:t>. </a:t>
            </a:r>
          </a:p>
          <a:p>
            <a:pPr>
              <a:lnSpc>
                <a:spcPct val="100000"/>
              </a:lnSpc>
            </a:pPr>
            <a:endParaRPr lang="es-ES_tradnl" sz="2000" dirty="0"/>
          </a:p>
        </p:txBody>
      </p:sp>
    </p:spTree>
    <p:extLst>
      <p:ext uri="{BB962C8B-B14F-4D97-AF65-F5344CB8AC3E}">
        <p14:creationId xmlns:p14="http://schemas.microsoft.com/office/powerpoint/2010/main" val="109761272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60254FA7-F209-6845-C5AB-F70F756C7B7D}"/>
              </a:ext>
            </a:extLst>
          </p:cNvPr>
          <p:cNvSpPr>
            <a:spLocks noGrp="1"/>
          </p:cNvSpPr>
          <p:nvPr>
            <p:ph type="sldNum" sz="quarter" idx="12"/>
          </p:nvPr>
        </p:nvSpPr>
        <p:spPr/>
        <p:txBody>
          <a:bodyPr/>
          <a:lstStyle/>
          <a:p>
            <a:fld id="{0EEA9A39-DF7C-004C-A818-95F07E82331A}" type="slidenum">
              <a:rPr lang="es-CR" smtClean="0"/>
              <a:t>12</a:t>
            </a:fld>
            <a:endParaRPr lang="es-CR"/>
          </a:p>
        </p:txBody>
      </p:sp>
      <p:sp>
        <p:nvSpPr>
          <p:cNvPr id="4" name="CuadroTexto 3">
            <a:extLst>
              <a:ext uri="{FF2B5EF4-FFF2-40B4-BE49-F238E27FC236}">
                <a16:creationId xmlns:a16="http://schemas.microsoft.com/office/drawing/2014/main" id="{F78EE5AF-1F0B-D574-A00D-5DA4801A596B}"/>
              </a:ext>
            </a:extLst>
          </p:cNvPr>
          <p:cNvSpPr txBox="1"/>
          <p:nvPr/>
        </p:nvSpPr>
        <p:spPr>
          <a:xfrm>
            <a:off x="565484" y="520943"/>
            <a:ext cx="6639959" cy="553998"/>
          </a:xfrm>
          <a:prstGeom prst="rect">
            <a:avLst/>
          </a:prstGeom>
          <a:noFill/>
        </p:spPr>
        <p:txBody>
          <a:bodyPr wrap="none" rtlCol="0">
            <a:spAutoFit/>
          </a:bodyPr>
          <a:lstStyle/>
          <a:p>
            <a:r>
              <a:rPr lang="en-US" sz="3000" b="1" dirty="0">
                <a:solidFill>
                  <a:srgbClr val="053A64"/>
                </a:solidFill>
              </a:rPr>
              <a:t>Second dimension: asset exposure</a:t>
            </a:r>
          </a:p>
        </p:txBody>
      </p:sp>
      <p:sp>
        <p:nvSpPr>
          <p:cNvPr id="6" name="Marcador de contenido 8">
            <a:extLst>
              <a:ext uri="{FF2B5EF4-FFF2-40B4-BE49-F238E27FC236}">
                <a16:creationId xmlns:a16="http://schemas.microsoft.com/office/drawing/2014/main" id="{B8777654-A930-6F5C-4F35-B1D7515C454E}"/>
              </a:ext>
            </a:extLst>
          </p:cNvPr>
          <p:cNvSpPr txBox="1">
            <a:spLocks/>
          </p:cNvSpPr>
          <p:nvPr/>
        </p:nvSpPr>
        <p:spPr>
          <a:xfrm>
            <a:off x="565484" y="1758949"/>
            <a:ext cx="10655300" cy="47799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2200" b="1" dirty="0">
                <a:latin typeface="+mj-lt"/>
              </a:rPr>
              <a:t>Global importance allocation for economic units by location</a:t>
            </a:r>
          </a:p>
          <a:p>
            <a:pPr>
              <a:lnSpc>
                <a:spcPct val="100000"/>
              </a:lnSpc>
              <a:buClr>
                <a:srgbClr val="00A5C6"/>
              </a:buClr>
            </a:pPr>
            <a:r>
              <a:rPr lang="en-US" sz="2000" dirty="0">
                <a:latin typeface="Arial" panose="020B0604020202020204" pitchFamily="34" charset="0"/>
                <a:cs typeface="Arial" panose="020B0604020202020204" pitchFamily="34" charset="0"/>
              </a:rPr>
              <a:t>Sources of information:</a:t>
            </a:r>
          </a:p>
          <a:p>
            <a:pPr lvl="1">
              <a:lnSpc>
                <a:spcPct val="100000"/>
              </a:lnSpc>
              <a:buClr>
                <a:srgbClr val="00A5C6"/>
              </a:buClr>
            </a:pPr>
            <a:r>
              <a:rPr lang="en-US" sz="2000" dirty="0">
                <a:latin typeface="Arial" panose="020B0604020202020204" pitchFamily="34" charset="0"/>
                <a:cs typeface="Arial" panose="020B0604020202020204" pitchFamily="34" charset="0"/>
              </a:rPr>
              <a:t>Revec</a:t>
            </a:r>
          </a:p>
          <a:p>
            <a:pPr lvl="1">
              <a:lnSpc>
                <a:spcPct val="100000"/>
              </a:lnSpc>
              <a:buClr>
                <a:srgbClr val="00A5C6"/>
              </a:buClr>
            </a:pPr>
            <a:r>
              <a:rPr lang="en-US" sz="2000" dirty="0">
                <a:latin typeface="Arial" panose="020B0604020202020204" pitchFamily="34" charset="0"/>
                <a:cs typeface="Arial" panose="020B0604020202020204" pitchFamily="34" charset="0"/>
              </a:rPr>
              <a:t>Electronic receipts</a:t>
            </a:r>
          </a:p>
          <a:p>
            <a:pPr lvl="1">
              <a:lnSpc>
                <a:spcPct val="100000"/>
              </a:lnSpc>
              <a:buClr>
                <a:srgbClr val="00A5C6"/>
              </a:buClr>
            </a:pPr>
            <a:r>
              <a:rPr lang="en-US" sz="2000" dirty="0">
                <a:latin typeface="Arial" panose="020B0604020202020204" pitchFamily="34" charset="0"/>
                <a:cs typeface="Arial" panose="020B0604020202020204" pitchFamily="34" charset="0"/>
              </a:rPr>
              <a:t>Single Tax Registry</a:t>
            </a:r>
          </a:p>
          <a:p>
            <a:pPr lvl="1">
              <a:lnSpc>
                <a:spcPct val="100000"/>
              </a:lnSpc>
              <a:buClr>
                <a:srgbClr val="00A5C6"/>
              </a:buClr>
            </a:pPr>
            <a:r>
              <a:rPr lang="en-US" sz="2000" dirty="0">
                <a:latin typeface="Arial" panose="020B0604020202020204" pitchFamily="34" charset="0"/>
                <a:cs typeface="Arial" panose="020B0604020202020204" pitchFamily="34" charset="0"/>
              </a:rPr>
              <a:t>Social Security Administration</a:t>
            </a:r>
          </a:p>
          <a:p>
            <a:pPr>
              <a:lnSpc>
                <a:spcPct val="100000"/>
              </a:lnSpc>
              <a:buClr>
                <a:srgbClr val="00A5C6"/>
              </a:buClr>
            </a:pPr>
            <a:endParaRPr lang="en-US" sz="2000" dirty="0">
              <a:latin typeface="Arial" panose="020B0604020202020204" pitchFamily="34" charset="0"/>
              <a:cs typeface="Arial" panose="020B0604020202020204" pitchFamily="34" charset="0"/>
            </a:endParaRPr>
          </a:p>
          <a:p>
            <a:pPr>
              <a:lnSpc>
                <a:spcPct val="100000"/>
              </a:lnSpc>
              <a:buClr>
                <a:srgbClr val="00A5C6"/>
              </a:buClr>
            </a:pPr>
            <a:r>
              <a:rPr lang="en-US" sz="2000" dirty="0">
                <a:latin typeface="+mj-lt"/>
                <a:cs typeface="Arial" panose="020B0604020202020204" pitchFamily="34" charset="0"/>
              </a:rPr>
              <a:t>Relevance: i</a:t>
            </a:r>
            <a:r>
              <a:rPr lang="en-US" sz="2000" dirty="0">
                <a:latin typeface="+mj-lt"/>
              </a:rPr>
              <a:t>f a company with multiple establishments applies for a loan, it could be registered in a location that does not match the site where the acquired loan will be used.</a:t>
            </a:r>
          </a:p>
        </p:txBody>
      </p:sp>
    </p:spTree>
    <p:extLst>
      <p:ext uri="{BB962C8B-B14F-4D97-AF65-F5344CB8AC3E}">
        <p14:creationId xmlns:p14="http://schemas.microsoft.com/office/powerpoint/2010/main" val="161795927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60254FA7-F209-6845-C5AB-F70F756C7B7D}"/>
              </a:ext>
            </a:extLst>
          </p:cNvPr>
          <p:cNvSpPr>
            <a:spLocks noGrp="1"/>
          </p:cNvSpPr>
          <p:nvPr>
            <p:ph type="sldNum" sz="quarter" idx="12"/>
          </p:nvPr>
        </p:nvSpPr>
        <p:spPr/>
        <p:txBody>
          <a:bodyPr/>
          <a:lstStyle/>
          <a:p>
            <a:fld id="{0EEA9A39-DF7C-004C-A818-95F07E82331A}" type="slidenum">
              <a:rPr lang="es-CR" smtClean="0"/>
              <a:t>13</a:t>
            </a:fld>
            <a:endParaRPr lang="es-CR"/>
          </a:p>
        </p:txBody>
      </p:sp>
      <p:sp>
        <p:nvSpPr>
          <p:cNvPr id="4" name="CuadroTexto 3">
            <a:extLst>
              <a:ext uri="{FF2B5EF4-FFF2-40B4-BE49-F238E27FC236}">
                <a16:creationId xmlns:a16="http://schemas.microsoft.com/office/drawing/2014/main" id="{F78EE5AF-1F0B-D574-A00D-5DA4801A596B}"/>
              </a:ext>
            </a:extLst>
          </p:cNvPr>
          <p:cNvSpPr txBox="1"/>
          <p:nvPr/>
        </p:nvSpPr>
        <p:spPr>
          <a:xfrm>
            <a:off x="565484" y="520943"/>
            <a:ext cx="6639959" cy="553998"/>
          </a:xfrm>
          <a:prstGeom prst="rect">
            <a:avLst/>
          </a:prstGeom>
          <a:noFill/>
        </p:spPr>
        <p:txBody>
          <a:bodyPr wrap="none" rtlCol="0">
            <a:spAutoFit/>
          </a:bodyPr>
          <a:lstStyle/>
          <a:p>
            <a:r>
              <a:rPr lang="en-US" sz="3000" b="1" dirty="0">
                <a:solidFill>
                  <a:srgbClr val="053A64"/>
                </a:solidFill>
              </a:rPr>
              <a:t>Second dimension: asset exposure</a:t>
            </a:r>
          </a:p>
        </p:txBody>
      </p:sp>
      <p:sp>
        <p:nvSpPr>
          <p:cNvPr id="2" name="Marcador de contenido 8">
            <a:extLst>
              <a:ext uri="{FF2B5EF4-FFF2-40B4-BE49-F238E27FC236}">
                <a16:creationId xmlns:a16="http://schemas.microsoft.com/office/drawing/2014/main" id="{35BBA17F-5532-EE7C-B6C6-83D14BE03DE2}"/>
              </a:ext>
            </a:extLst>
          </p:cNvPr>
          <p:cNvSpPr txBox="1">
            <a:spLocks/>
          </p:cNvSpPr>
          <p:nvPr/>
        </p:nvSpPr>
        <p:spPr>
          <a:xfrm>
            <a:off x="838199" y="1607386"/>
            <a:ext cx="10515600" cy="454827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n-US" sz="2000" b="1" dirty="0">
                <a:latin typeface="+mj-lt"/>
              </a:rPr>
              <a:t>Global importance allocation for economic units by location</a:t>
            </a:r>
          </a:p>
          <a:p>
            <a:pPr>
              <a:lnSpc>
                <a:spcPct val="100000"/>
              </a:lnSpc>
            </a:pPr>
            <a:endParaRPr lang="es-ES_tradnl" sz="2000" dirty="0"/>
          </a:p>
        </p:txBody>
      </p:sp>
      <p:graphicFrame>
        <p:nvGraphicFramePr>
          <p:cNvPr id="5" name="Tabla 4">
            <a:extLst>
              <a:ext uri="{FF2B5EF4-FFF2-40B4-BE49-F238E27FC236}">
                <a16:creationId xmlns:a16="http://schemas.microsoft.com/office/drawing/2014/main" id="{F44BCD0B-9826-7BED-6B61-6719D5355C9E}"/>
              </a:ext>
            </a:extLst>
          </p:cNvPr>
          <p:cNvGraphicFramePr>
            <a:graphicFrameLocks noGrp="1"/>
          </p:cNvGraphicFramePr>
          <p:nvPr>
            <p:extLst>
              <p:ext uri="{D42A27DB-BD31-4B8C-83A1-F6EECF244321}">
                <p14:modId xmlns:p14="http://schemas.microsoft.com/office/powerpoint/2010/main" val="2419078596"/>
              </p:ext>
            </p:extLst>
          </p:nvPr>
        </p:nvGraphicFramePr>
        <p:xfrm>
          <a:off x="3528511" y="2382478"/>
          <a:ext cx="5134977" cy="3018368"/>
        </p:xfrm>
        <a:graphic>
          <a:graphicData uri="http://schemas.openxmlformats.org/drawingml/2006/table">
            <a:tbl>
              <a:tblPr firstRow="1" firstCol="1" bandRow="1">
                <a:tableStyleId>{2D5ABB26-0587-4C30-8999-92F81FD0307C}</a:tableStyleId>
              </a:tblPr>
              <a:tblGrid>
                <a:gridCol w="3054427">
                  <a:extLst>
                    <a:ext uri="{9D8B030D-6E8A-4147-A177-3AD203B41FA5}">
                      <a16:colId xmlns:a16="http://schemas.microsoft.com/office/drawing/2014/main" val="3216785555"/>
                    </a:ext>
                  </a:extLst>
                </a:gridCol>
                <a:gridCol w="2080550">
                  <a:extLst>
                    <a:ext uri="{9D8B030D-6E8A-4147-A177-3AD203B41FA5}">
                      <a16:colId xmlns:a16="http://schemas.microsoft.com/office/drawing/2014/main" val="2089209965"/>
                    </a:ext>
                  </a:extLst>
                </a:gridCol>
              </a:tblGrid>
              <a:tr h="1229126">
                <a:tc>
                  <a:txBody>
                    <a:bodyPr/>
                    <a:lstStyle/>
                    <a:p>
                      <a:pPr algn="ctr">
                        <a:lnSpc>
                          <a:spcPct val="115000"/>
                        </a:lnSpc>
                        <a:spcAft>
                          <a:spcPts val="800"/>
                        </a:spcAft>
                      </a:pPr>
                      <a:r>
                        <a:rPr lang="en-US" sz="1600" b="1" kern="0" noProof="0" dirty="0">
                          <a:effectLst/>
                          <a:latin typeface="+mj-lt"/>
                        </a:rPr>
                        <a:t>Administrative registry</a:t>
                      </a:r>
                      <a:endParaRPr lang="en-US" sz="1600" b="1" kern="100" noProof="0" dirty="0">
                        <a:effectLst/>
                        <a:latin typeface="+mj-lt"/>
                        <a:ea typeface="Times New Roman" panose="02020603050405020304" pitchFamily="18" charset="0"/>
                        <a:cs typeface="Times New Roman" panose="02020603050405020304" pitchFamily="18" charset="0"/>
                      </a:endParaRPr>
                    </a:p>
                  </a:txBody>
                  <a:tcPr marL="44450" marR="4445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800"/>
                        </a:spcAft>
                      </a:pPr>
                      <a:r>
                        <a:rPr lang="en-US" sz="1600" b="1" kern="0" noProof="0" dirty="0">
                          <a:effectLst/>
                          <a:latin typeface="+mj-lt"/>
                        </a:rPr>
                        <a:t>Global importance</a:t>
                      </a:r>
                      <a:endParaRPr lang="en-US" sz="1600" b="1" kern="100" noProof="0" dirty="0">
                        <a:effectLst/>
                        <a:latin typeface="+mj-lt"/>
                        <a:ea typeface="Times New Roman" panose="02020603050405020304" pitchFamily="18" charset="0"/>
                        <a:cs typeface="Times New Roman" panose="02020603050405020304" pitchFamily="18" charset="0"/>
                      </a:endParaRPr>
                    </a:p>
                  </a:txBody>
                  <a:tcPr marL="44450" marR="4445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85914010"/>
                  </a:ext>
                </a:extLst>
              </a:tr>
              <a:tr h="596414">
                <a:tc>
                  <a:txBody>
                    <a:bodyPr/>
                    <a:lstStyle/>
                    <a:p>
                      <a:pPr>
                        <a:lnSpc>
                          <a:spcPct val="115000"/>
                        </a:lnSpc>
                        <a:spcAft>
                          <a:spcPts val="800"/>
                        </a:spcAft>
                      </a:pPr>
                      <a:r>
                        <a:rPr lang="en-US" sz="1400" kern="0" noProof="0" dirty="0">
                          <a:effectLst/>
                          <a:latin typeface="+mj-lt"/>
                        </a:rPr>
                        <a:t>Electronic receipts</a:t>
                      </a:r>
                      <a:endParaRPr lang="en-US" sz="1400" kern="100" noProof="0" dirty="0">
                        <a:effectLst/>
                        <a:latin typeface="+mj-lt"/>
                        <a:ea typeface="Times New Roman" panose="02020603050405020304" pitchFamily="18" charset="0"/>
                        <a:cs typeface="Times New Roman" panose="02020603050405020304" pitchFamily="18" charset="0"/>
                      </a:endParaRPr>
                    </a:p>
                  </a:txBody>
                  <a:tcPr marL="44450" marR="4445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800"/>
                        </a:spcAft>
                      </a:pPr>
                      <a:r>
                        <a:rPr lang="en-US" sz="1400" kern="0" noProof="0" dirty="0">
                          <a:effectLst/>
                          <a:latin typeface="+mj-lt"/>
                        </a:rPr>
                        <a:t>55%</a:t>
                      </a:r>
                      <a:endParaRPr lang="en-US" sz="1400" kern="100" noProof="0" dirty="0">
                        <a:effectLst/>
                        <a:latin typeface="+mj-lt"/>
                        <a:ea typeface="Times New Roman" panose="02020603050405020304" pitchFamily="18" charset="0"/>
                        <a:cs typeface="Times New Roman" panose="02020603050405020304" pitchFamily="18" charset="0"/>
                      </a:endParaRPr>
                    </a:p>
                  </a:txBody>
                  <a:tcPr marL="44450" marR="44450" marT="0"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252190781"/>
                  </a:ext>
                </a:extLst>
              </a:tr>
              <a:tr h="596414">
                <a:tc>
                  <a:txBody>
                    <a:bodyPr/>
                    <a:lstStyle/>
                    <a:p>
                      <a:pPr>
                        <a:lnSpc>
                          <a:spcPct val="115000"/>
                        </a:lnSpc>
                        <a:spcAft>
                          <a:spcPts val="800"/>
                        </a:spcAft>
                      </a:pPr>
                      <a:r>
                        <a:rPr lang="en-US" sz="1400" kern="0" noProof="0" dirty="0">
                          <a:effectLst/>
                          <a:latin typeface="+mj-lt"/>
                        </a:rPr>
                        <a:t>Number of employees</a:t>
                      </a:r>
                      <a:endParaRPr lang="en-US" sz="1400" kern="100" noProof="0" dirty="0">
                        <a:effectLst/>
                        <a:latin typeface="+mj-lt"/>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800"/>
                        </a:spcAft>
                      </a:pPr>
                      <a:r>
                        <a:rPr lang="en-US" sz="1400" kern="0" noProof="0" dirty="0">
                          <a:effectLst/>
                          <a:latin typeface="+mj-lt"/>
                        </a:rPr>
                        <a:t>25%</a:t>
                      </a:r>
                      <a:endParaRPr lang="en-US" sz="1400" kern="100" noProof="0" dirty="0">
                        <a:effectLst/>
                        <a:latin typeface="+mj-lt"/>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val="1870533495"/>
                  </a:ext>
                </a:extLst>
              </a:tr>
              <a:tr h="596414">
                <a:tc>
                  <a:txBody>
                    <a:bodyPr/>
                    <a:lstStyle/>
                    <a:p>
                      <a:pPr>
                        <a:lnSpc>
                          <a:spcPct val="115000"/>
                        </a:lnSpc>
                        <a:spcAft>
                          <a:spcPts val="800"/>
                        </a:spcAft>
                      </a:pPr>
                      <a:r>
                        <a:rPr lang="en-US" sz="1400" kern="100" noProof="0" dirty="0">
                          <a:effectLst/>
                          <a:latin typeface="+mj-lt"/>
                          <a:ea typeface="Times New Roman" panose="02020603050405020304" pitchFamily="18" charset="0"/>
                          <a:cs typeface="Times New Roman" panose="02020603050405020304" pitchFamily="18" charset="0"/>
                        </a:rPr>
                        <a:t>Single Tax Registry</a:t>
                      </a:r>
                    </a:p>
                  </a:txBody>
                  <a:tcPr marL="44450" marR="4445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800"/>
                        </a:spcAft>
                      </a:pPr>
                      <a:r>
                        <a:rPr lang="en-US" sz="1400" kern="100" noProof="0" dirty="0">
                          <a:effectLst/>
                          <a:latin typeface="+mj-lt"/>
                          <a:ea typeface="Times New Roman" panose="02020603050405020304" pitchFamily="18" charset="0"/>
                          <a:cs typeface="Times New Roman" panose="02020603050405020304" pitchFamily="18" charset="0"/>
                        </a:rPr>
                        <a:t>20%</a:t>
                      </a:r>
                    </a:p>
                  </a:txBody>
                  <a:tcPr marL="44450" marR="4445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4141578"/>
                  </a:ext>
                </a:extLst>
              </a:tr>
            </a:tbl>
          </a:graphicData>
        </a:graphic>
      </p:graphicFrame>
    </p:spTree>
    <p:extLst>
      <p:ext uri="{BB962C8B-B14F-4D97-AF65-F5344CB8AC3E}">
        <p14:creationId xmlns:p14="http://schemas.microsoft.com/office/powerpoint/2010/main" val="397290932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1E125333-DB3A-9952-1669-6E44007F6BF9}"/>
              </a:ext>
            </a:extLst>
          </p:cNvPr>
          <p:cNvSpPr>
            <a:spLocks noGrp="1"/>
          </p:cNvSpPr>
          <p:nvPr>
            <p:ph type="sldNum" sz="quarter" idx="12"/>
          </p:nvPr>
        </p:nvSpPr>
        <p:spPr/>
        <p:txBody>
          <a:bodyPr/>
          <a:lstStyle/>
          <a:p>
            <a:fld id="{4C4FEAE9-8A50-AC4A-A49D-59C94BE99D77}" type="slidenum">
              <a:rPr lang="es-ES_tradnl" smtClean="0"/>
              <a:t>14</a:t>
            </a:fld>
            <a:endParaRPr lang="es-ES_tradnl"/>
          </a:p>
        </p:txBody>
      </p:sp>
      <p:graphicFrame>
        <p:nvGraphicFramePr>
          <p:cNvPr id="5" name="Marcador de contenido 4">
            <a:extLst>
              <a:ext uri="{FF2B5EF4-FFF2-40B4-BE49-F238E27FC236}">
                <a16:creationId xmlns:a16="http://schemas.microsoft.com/office/drawing/2014/main" id="{FB4FE8C1-C39D-8236-9CCA-AB3BA1376654}"/>
              </a:ext>
            </a:extLst>
          </p:cNvPr>
          <p:cNvGraphicFramePr>
            <a:graphicFrameLocks noGrp="1"/>
          </p:cNvGraphicFramePr>
          <p:nvPr>
            <p:ph idx="4294967295"/>
            <p:extLst>
              <p:ext uri="{D42A27DB-BD31-4B8C-83A1-F6EECF244321}">
                <p14:modId xmlns:p14="http://schemas.microsoft.com/office/powerpoint/2010/main" val="3594691272"/>
              </p:ext>
            </p:extLst>
          </p:nvPr>
        </p:nvGraphicFramePr>
        <p:xfrm>
          <a:off x="2844469" y="1927796"/>
          <a:ext cx="6399177" cy="4611116"/>
        </p:xfrm>
        <a:graphic>
          <a:graphicData uri="http://schemas.openxmlformats.org/drawingml/2006/table">
            <a:tbl>
              <a:tblPr firstRow="1" bandRow="1">
                <a:tableStyleId>{5940675A-B579-460E-94D1-54222C63F5DA}</a:tableStyleId>
              </a:tblPr>
              <a:tblGrid>
                <a:gridCol w="418594">
                  <a:extLst>
                    <a:ext uri="{9D8B030D-6E8A-4147-A177-3AD203B41FA5}">
                      <a16:colId xmlns:a16="http://schemas.microsoft.com/office/drawing/2014/main" val="723443609"/>
                    </a:ext>
                  </a:extLst>
                </a:gridCol>
                <a:gridCol w="1868313">
                  <a:extLst>
                    <a:ext uri="{9D8B030D-6E8A-4147-A177-3AD203B41FA5}">
                      <a16:colId xmlns:a16="http://schemas.microsoft.com/office/drawing/2014/main" val="2660318909"/>
                    </a:ext>
                  </a:extLst>
                </a:gridCol>
                <a:gridCol w="2056135">
                  <a:extLst>
                    <a:ext uri="{9D8B030D-6E8A-4147-A177-3AD203B41FA5}">
                      <a16:colId xmlns:a16="http://schemas.microsoft.com/office/drawing/2014/main" val="4262896321"/>
                    </a:ext>
                  </a:extLst>
                </a:gridCol>
                <a:gridCol w="2056135">
                  <a:extLst>
                    <a:ext uri="{9D8B030D-6E8A-4147-A177-3AD203B41FA5}">
                      <a16:colId xmlns:a16="http://schemas.microsoft.com/office/drawing/2014/main" val="1923838995"/>
                    </a:ext>
                  </a:extLst>
                </a:gridCol>
              </a:tblGrid>
              <a:tr h="396001">
                <a:tc rowSpan="2" gridSpan="2">
                  <a:txBody>
                    <a:bodyPr/>
                    <a:lstStyle/>
                    <a:p>
                      <a:pPr algn="ctr">
                        <a:lnSpc>
                          <a:spcPct val="100000"/>
                        </a:lnSpc>
                      </a:pPr>
                      <a:r>
                        <a:rPr lang="en-US" sz="1600" b="1" noProof="0" dirty="0">
                          <a:latin typeface="+mj-lt"/>
                        </a:rPr>
                        <a:t>Canton</a:t>
                      </a: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r>
                        <a:rPr lang="en-US" sz="1600" b="1" noProof="0" dirty="0">
                          <a:latin typeface="+mj-lt"/>
                        </a:rPr>
                        <a:t>Average credit balance</a:t>
                      </a: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r>
                        <a:rPr lang="en-US" sz="1600" b="1" noProof="0" dirty="0">
                          <a:latin typeface="+mj-lt"/>
                        </a:rPr>
                        <a:t>Share of banks’ assets</a:t>
                      </a: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69465619"/>
                  </a:ext>
                </a:extLst>
              </a:tr>
              <a:tr h="283318">
                <a:tc gridSpan="2" vMerge="1">
                  <a:txBody>
                    <a:bodyPr/>
                    <a:lstStyle/>
                    <a:p>
                      <a:pPr>
                        <a:lnSpc>
                          <a:spcPct val="100000"/>
                        </a:lnSpc>
                      </a:pPr>
                      <a:endParaRPr lang="es-CR" sz="1400" dirty="0">
                        <a:latin typeface="+mj-lt"/>
                      </a:endParaRPr>
                    </a:p>
                  </a:txBody>
                  <a:tcPr anchor="ct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vMerge="1">
                  <a:txBody>
                    <a:bodyPr/>
                    <a:lstStyle/>
                    <a:p>
                      <a:pPr algn="ctr">
                        <a:lnSpc>
                          <a:spcPct val="100000"/>
                        </a:lnSpc>
                      </a:pPr>
                      <a:endParaRPr lang="es-CR" sz="1400" b="1" dirty="0">
                        <a:latin typeface="+mj-lt"/>
                      </a:endParaRPr>
                    </a:p>
                  </a:txBody>
                  <a:tcPr anchor="ct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r>
                        <a:rPr lang="en-US" sz="1400" b="0" i="1" noProof="0" dirty="0">
                          <a:latin typeface="+mj-lt"/>
                        </a:rPr>
                        <a:t>million CRC</a:t>
                      </a:r>
                    </a:p>
                  </a:txBody>
                  <a:tcPr anchor="ct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r>
                        <a:rPr lang="en-US" sz="1400" b="0" i="1" noProof="0" dirty="0">
                          <a:latin typeface="+mj-lt"/>
                        </a:rPr>
                        <a:t>%</a:t>
                      </a:r>
                    </a:p>
                  </a:txBody>
                  <a:tcPr anchor="ct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62340387"/>
                  </a:ext>
                </a:extLst>
              </a:tr>
              <a:tr h="314956">
                <a:tc>
                  <a:txBody>
                    <a:bodyPr/>
                    <a:lstStyle/>
                    <a:p>
                      <a:r>
                        <a:rPr lang="es-CR" sz="1600" dirty="0">
                          <a:latin typeface="+mj-lt"/>
                        </a:rPr>
                        <a:t>1</a:t>
                      </a:r>
                    </a:p>
                  </a:txBody>
                  <a:tcPr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nSpc>
                          <a:spcPct val="160000"/>
                        </a:lnSpc>
                      </a:pPr>
                      <a:r>
                        <a:rPr lang="es-CR" sz="1600" dirty="0">
                          <a:effectLst/>
                          <a:latin typeface="+mj-lt"/>
                        </a:rPr>
                        <a:t>San José</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rPr>
                        <a:t>2 204 461.8</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rPr>
                        <a:t>28.8</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912316351"/>
                  </a:ext>
                </a:extLst>
              </a:tr>
              <a:tr h="314956">
                <a:tc>
                  <a:txBody>
                    <a:bodyPr/>
                    <a:lstStyle/>
                    <a:p>
                      <a:r>
                        <a:rPr lang="es-CR" sz="1600" dirty="0">
                          <a:latin typeface="+mj-lt"/>
                        </a:rPr>
                        <a:t>2</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60000"/>
                        </a:lnSpc>
                      </a:pPr>
                      <a:r>
                        <a:rPr lang="es-CR" sz="1600" dirty="0">
                          <a:effectLst/>
                          <a:latin typeface="+mj-lt"/>
                        </a:rPr>
                        <a:t>Alajuela</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rPr>
                        <a:t>532 931.1</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ea typeface="Calibri" panose="020F0502020204030204" pitchFamily="34" charset="0"/>
                          <a:cs typeface="Times New Roman" panose="02020603050405020304" pitchFamily="18" charset="0"/>
                        </a:rPr>
                        <a:t>7.0</a:t>
                      </a: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824654556"/>
                  </a:ext>
                </a:extLst>
              </a:tr>
              <a:tr h="314956">
                <a:tc>
                  <a:txBody>
                    <a:bodyPr/>
                    <a:lstStyle/>
                    <a:p>
                      <a:r>
                        <a:rPr lang="es-CR" sz="1600" dirty="0">
                          <a:latin typeface="+mj-lt"/>
                        </a:rPr>
                        <a:t>3</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60000"/>
                        </a:lnSpc>
                      </a:pPr>
                      <a:r>
                        <a:rPr lang="es-CR" sz="1600" dirty="0">
                          <a:effectLst/>
                          <a:latin typeface="+mj-lt"/>
                        </a:rPr>
                        <a:t>Heredia</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rPr>
                        <a:t>433 169.3</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rPr>
                        <a:t>5.7</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5407223"/>
                  </a:ext>
                </a:extLst>
              </a:tr>
              <a:tr h="314956">
                <a:tc>
                  <a:txBody>
                    <a:bodyPr/>
                    <a:lstStyle/>
                    <a:p>
                      <a:r>
                        <a:rPr lang="es-CR" sz="1600" dirty="0">
                          <a:latin typeface="+mj-lt"/>
                        </a:rPr>
                        <a:t>4</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60000"/>
                        </a:lnSpc>
                      </a:pPr>
                      <a:r>
                        <a:rPr lang="es-CR" sz="1600" dirty="0">
                          <a:effectLst/>
                          <a:latin typeface="+mj-lt"/>
                        </a:rPr>
                        <a:t>Escazú</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rPr>
                        <a:t>387 599.5</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rPr>
                        <a:t>5.1</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84276505"/>
                  </a:ext>
                </a:extLst>
              </a:tr>
              <a:tr h="314956">
                <a:tc>
                  <a:txBody>
                    <a:bodyPr/>
                    <a:lstStyle/>
                    <a:p>
                      <a:r>
                        <a:rPr lang="es-CR" sz="1600" dirty="0">
                          <a:latin typeface="+mj-lt"/>
                        </a:rPr>
                        <a:t>5</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60000"/>
                        </a:lnSpc>
                      </a:pPr>
                      <a:r>
                        <a:rPr lang="es-CR" sz="1600" dirty="0">
                          <a:effectLst/>
                          <a:latin typeface="+mj-lt"/>
                        </a:rPr>
                        <a:t>Santa Ana</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rPr>
                        <a:t>317 035.5</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rPr>
                        <a:t>4.1</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29158928"/>
                  </a:ext>
                </a:extLst>
              </a:tr>
              <a:tr h="314956">
                <a:tc>
                  <a:txBody>
                    <a:bodyPr/>
                    <a:lstStyle/>
                    <a:p>
                      <a:r>
                        <a:rPr lang="es-CR" sz="1600" dirty="0">
                          <a:latin typeface="+mj-lt"/>
                        </a:rPr>
                        <a:t>6</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60000"/>
                        </a:lnSpc>
                      </a:pPr>
                      <a:r>
                        <a:rPr lang="es-CR" sz="1600" dirty="0">
                          <a:effectLst/>
                          <a:latin typeface="+mj-lt"/>
                        </a:rPr>
                        <a:t>San Carlos</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rPr>
                        <a:t>269 726.1</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rPr>
                        <a:t>3.5</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73505083"/>
                  </a:ext>
                </a:extLst>
              </a:tr>
              <a:tr h="314956">
                <a:tc>
                  <a:txBody>
                    <a:bodyPr/>
                    <a:lstStyle/>
                    <a:p>
                      <a:r>
                        <a:rPr lang="es-CR" sz="1600" dirty="0">
                          <a:latin typeface="+mj-lt"/>
                        </a:rPr>
                        <a:t>7</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60000"/>
                        </a:lnSpc>
                      </a:pPr>
                      <a:r>
                        <a:rPr lang="es-CR" sz="1600" dirty="0">
                          <a:effectLst/>
                          <a:latin typeface="+mj-lt"/>
                        </a:rPr>
                        <a:t>Goicoechea</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rPr>
                        <a:t>206 447.5</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rPr>
                        <a:t>2.7</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32603222"/>
                  </a:ext>
                </a:extLst>
              </a:tr>
              <a:tr h="314956">
                <a:tc>
                  <a:txBody>
                    <a:bodyPr/>
                    <a:lstStyle/>
                    <a:p>
                      <a:r>
                        <a:rPr lang="es-CR" sz="1600" dirty="0">
                          <a:latin typeface="+mj-lt"/>
                        </a:rPr>
                        <a:t>8</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60000"/>
                        </a:lnSpc>
                      </a:pPr>
                      <a:r>
                        <a:rPr lang="es-CR" sz="1600" dirty="0">
                          <a:effectLst/>
                          <a:latin typeface="+mj-lt"/>
                        </a:rPr>
                        <a:t>Cartago</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rPr>
                        <a:t>191 312.0</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rPr>
                        <a:t>2.5</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432979699"/>
                  </a:ext>
                </a:extLst>
              </a:tr>
              <a:tr h="314956">
                <a:tc>
                  <a:txBody>
                    <a:bodyPr/>
                    <a:lstStyle/>
                    <a:p>
                      <a:r>
                        <a:rPr lang="es-CR" sz="1600" dirty="0">
                          <a:latin typeface="+mj-lt"/>
                        </a:rPr>
                        <a:t>9</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60000"/>
                        </a:lnSpc>
                      </a:pPr>
                      <a:r>
                        <a:rPr lang="es-CR" sz="1600" dirty="0">
                          <a:effectLst/>
                          <a:latin typeface="+mj-lt"/>
                        </a:rPr>
                        <a:t>Montes de Oca</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rPr>
                        <a:t>176 695.5</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rPr>
                        <a:t>2.3</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86466351"/>
                  </a:ext>
                </a:extLst>
              </a:tr>
              <a:tr h="314956">
                <a:tc>
                  <a:txBody>
                    <a:bodyPr/>
                    <a:lstStyle/>
                    <a:p>
                      <a:r>
                        <a:rPr lang="es-CR" sz="1600" dirty="0">
                          <a:latin typeface="+mj-lt"/>
                        </a:rPr>
                        <a:t>10</a:t>
                      </a:r>
                    </a:p>
                  </a:txBody>
                  <a:tcPr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60000"/>
                        </a:lnSpc>
                      </a:pPr>
                      <a:r>
                        <a:rPr lang="es-CR" sz="1600" dirty="0">
                          <a:effectLst/>
                          <a:latin typeface="+mj-lt"/>
                        </a:rPr>
                        <a:t>Desamparados</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rPr>
                        <a:t>174 741.6</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60000"/>
                        </a:lnSpc>
                      </a:pPr>
                      <a:r>
                        <a:rPr lang="es-CR" sz="1600" dirty="0">
                          <a:effectLst/>
                          <a:latin typeface="+mj-lt"/>
                        </a:rPr>
                        <a:t>2.3</a:t>
                      </a:r>
                      <a:endParaRPr lang="es-CR" sz="160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30150298"/>
                  </a:ext>
                </a:extLst>
              </a:tr>
              <a:tr h="314956">
                <a:tc>
                  <a:txBody>
                    <a:bodyPr/>
                    <a:lstStyle/>
                    <a:p>
                      <a:endParaRPr lang="es-CR" sz="1600" b="1" dirty="0">
                        <a:latin typeface="+mj-lt"/>
                      </a:endParaRPr>
                    </a:p>
                  </a:txBody>
                  <a:tcPr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60000"/>
                        </a:lnSpc>
                      </a:pPr>
                      <a:r>
                        <a:rPr lang="es-CR" sz="1600" b="1" dirty="0">
                          <a:effectLst/>
                          <a:latin typeface="+mj-lt"/>
                          <a:ea typeface="Calibri" panose="020F0502020204030204" pitchFamily="34" charset="0"/>
                          <a:cs typeface="Times New Roman" panose="02020603050405020304" pitchFamily="18" charset="0"/>
                        </a:rPr>
                        <a:t>Total</a:t>
                      </a:r>
                    </a:p>
                  </a:txBody>
                  <a:tcPr marL="44450" marR="44450" marT="0" marB="0"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pPr>
                      <a:r>
                        <a:rPr lang="es-CR" sz="1600" b="1" dirty="0">
                          <a:effectLst/>
                          <a:latin typeface="+mj-lt"/>
                        </a:rPr>
                        <a:t>4 894 120.0</a:t>
                      </a:r>
                      <a:endParaRPr lang="es-CR" sz="1600" b="1"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pPr>
                      <a:r>
                        <a:rPr lang="es-CR" sz="1600" b="1" dirty="0">
                          <a:effectLst/>
                          <a:latin typeface="+mj-lt"/>
                        </a:rPr>
                        <a:t>63.9</a:t>
                      </a:r>
                      <a:endParaRPr lang="es-CR" sz="1600" b="1"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23612435"/>
                  </a:ext>
                </a:extLst>
              </a:tr>
            </a:tbl>
          </a:graphicData>
        </a:graphic>
      </p:graphicFrame>
      <p:sp>
        <p:nvSpPr>
          <p:cNvPr id="7" name="Título 7">
            <a:extLst>
              <a:ext uri="{FF2B5EF4-FFF2-40B4-BE49-F238E27FC236}">
                <a16:creationId xmlns:a16="http://schemas.microsoft.com/office/drawing/2014/main" id="{3098DEC9-3582-7CEB-7268-8A8406C0A1AB}"/>
              </a:ext>
            </a:extLst>
          </p:cNvPr>
          <p:cNvSpPr txBox="1">
            <a:spLocks/>
          </p:cNvSpPr>
          <p:nvPr/>
        </p:nvSpPr>
        <p:spPr>
          <a:xfrm>
            <a:off x="2896411" y="1060565"/>
            <a:ext cx="6399177" cy="8446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rgbClr val="0C4688"/>
                </a:solidFill>
                <a:latin typeface="Arial" panose="020B0604020202020204" pitchFamily="34" charset="0"/>
                <a:ea typeface="+mj-ea"/>
                <a:cs typeface="Arial" panose="020B0604020202020204" pitchFamily="34" charset="0"/>
              </a:defRPr>
            </a:lvl1pPr>
          </a:lstStyle>
          <a:p>
            <a:pPr algn="ctr"/>
            <a:r>
              <a:rPr lang="es-ES_tradnl" sz="1800" dirty="0">
                <a:solidFill>
                  <a:srgbClr val="0070C0"/>
                </a:solidFill>
              </a:rPr>
              <a:t>Table:</a:t>
            </a:r>
            <a:r>
              <a:rPr lang="es-ES_tradnl" sz="1800" b="0" dirty="0">
                <a:solidFill>
                  <a:schemeClr val="tx1"/>
                </a:solidFill>
              </a:rPr>
              <a:t> </a:t>
            </a:r>
            <a:r>
              <a:rPr lang="en-US" sz="1800" b="0" dirty="0">
                <a:solidFill>
                  <a:schemeClr val="tx1"/>
                </a:solidFill>
              </a:rPr>
              <a:t>Top ten cantons by average credit balance and share of banks’ assets, December 2019 – December 2021</a:t>
            </a:r>
            <a:endParaRPr lang="es-ES_tradnl" sz="1800" b="0" dirty="0">
              <a:solidFill>
                <a:schemeClr val="tx1"/>
              </a:solidFill>
            </a:endParaRPr>
          </a:p>
        </p:txBody>
      </p:sp>
      <p:sp>
        <p:nvSpPr>
          <p:cNvPr id="6" name="CuadroTexto 5">
            <a:extLst>
              <a:ext uri="{FF2B5EF4-FFF2-40B4-BE49-F238E27FC236}">
                <a16:creationId xmlns:a16="http://schemas.microsoft.com/office/drawing/2014/main" id="{67D99AB8-3A97-E0BA-28D8-ADBE5E26D4F8}"/>
              </a:ext>
            </a:extLst>
          </p:cNvPr>
          <p:cNvSpPr txBox="1"/>
          <p:nvPr/>
        </p:nvSpPr>
        <p:spPr>
          <a:xfrm>
            <a:off x="565484" y="520943"/>
            <a:ext cx="3520516" cy="553998"/>
          </a:xfrm>
          <a:prstGeom prst="rect">
            <a:avLst/>
          </a:prstGeom>
          <a:noFill/>
        </p:spPr>
        <p:txBody>
          <a:bodyPr wrap="none" rtlCol="0">
            <a:spAutoFit/>
          </a:bodyPr>
          <a:lstStyle/>
          <a:p>
            <a:r>
              <a:rPr lang="en-US" sz="3000" b="1" dirty="0">
                <a:solidFill>
                  <a:srgbClr val="053A64"/>
                </a:solidFill>
              </a:rPr>
              <a:t>Credit information</a:t>
            </a:r>
          </a:p>
        </p:txBody>
      </p:sp>
    </p:spTree>
    <p:extLst>
      <p:ext uri="{BB962C8B-B14F-4D97-AF65-F5344CB8AC3E}">
        <p14:creationId xmlns:p14="http://schemas.microsoft.com/office/powerpoint/2010/main" val="210136621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1E125333-DB3A-9952-1669-6E44007F6BF9}"/>
              </a:ext>
            </a:extLst>
          </p:cNvPr>
          <p:cNvSpPr>
            <a:spLocks noGrp="1"/>
          </p:cNvSpPr>
          <p:nvPr>
            <p:ph type="sldNum" sz="quarter" idx="12"/>
          </p:nvPr>
        </p:nvSpPr>
        <p:spPr/>
        <p:txBody>
          <a:bodyPr/>
          <a:lstStyle/>
          <a:p>
            <a:fld id="{4C4FEAE9-8A50-AC4A-A49D-59C94BE99D77}" type="slidenum">
              <a:rPr lang="es-ES_tradnl" smtClean="0"/>
              <a:t>15</a:t>
            </a:fld>
            <a:endParaRPr lang="es-ES_tradnl"/>
          </a:p>
        </p:txBody>
      </p:sp>
      <p:graphicFrame>
        <p:nvGraphicFramePr>
          <p:cNvPr id="5" name="Marcador de contenido 4">
            <a:extLst>
              <a:ext uri="{FF2B5EF4-FFF2-40B4-BE49-F238E27FC236}">
                <a16:creationId xmlns:a16="http://schemas.microsoft.com/office/drawing/2014/main" id="{FB4FE8C1-C39D-8236-9CCA-AB3BA1376654}"/>
              </a:ext>
            </a:extLst>
          </p:cNvPr>
          <p:cNvGraphicFramePr>
            <a:graphicFrameLocks noGrp="1"/>
          </p:cNvGraphicFramePr>
          <p:nvPr>
            <p:ph idx="4294967295"/>
            <p:extLst>
              <p:ext uri="{D42A27DB-BD31-4B8C-83A1-F6EECF244321}">
                <p14:modId xmlns:p14="http://schemas.microsoft.com/office/powerpoint/2010/main" val="626026075"/>
              </p:ext>
            </p:extLst>
          </p:nvPr>
        </p:nvGraphicFramePr>
        <p:xfrm>
          <a:off x="1663698" y="2222954"/>
          <a:ext cx="8864602" cy="4133396"/>
        </p:xfrm>
        <a:graphic>
          <a:graphicData uri="http://schemas.openxmlformats.org/drawingml/2006/table">
            <a:tbl>
              <a:tblPr firstRow="1" bandRow="1">
                <a:tableStyleId>{5940675A-B579-460E-94D1-54222C63F5DA}</a:tableStyleId>
              </a:tblPr>
              <a:tblGrid>
                <a:gridCol w="4624389">
                  <a:extLst>
                    <a:ext uri="{9D8B030D-6E8A-4147-A177-3AD203B41FA5}">
                      <a16:colId xmlns:a16="http://schemas.microsoft.com/office/drawing/2014/main" val="2660318909"/>
                    </a:ext>
                  </a:extLst>
                </a:gridCol>
                <a:gridCol w="2222500">
                  <a:extLst>
                    <a:ext uri="{9D8B030D-6E8A-4147-A177-3AD203B41FA5}">
                      <a16:colId xmlns:a16="http://schemas.microsoft.com/office/drawing/2014/main" val="4262896321"/>
                    </a:ext>
                  </a:extLst>
                </a:gridCol>
                <a:gridCol w="2017713">
                  <a:extLst>
                    <a:ext uri="{9D8B030D-6E8A-4147-A177-3AD203B41FA5}">
                      <a16:colId xmlns:a16="http://schemas.microsoft.com/office/drawing/2014/main" val="1923838995"/>
                    </a:ext>
                  </a:extLst>
                </a:gridCol>
              </a:tblGrid>
              <a:tr h="594351">
                <a:tc rowSpan="2">
                  <a:txBody>
                    <a:bodyPr/>
                    <a:lstStyle/>
                    <a:p>
                      <a:pPr algn="ctr">
                        <a:lnSpc>
                          <a:spcPct val="100000"/>
                        </a:lnSpc>
                      </a:pPr>
                      <a:r>
                        <a:rPr lang="en-US" sz="1600" b="1" noProof="0" dirty="0">
                          <a:latin typeface="+mj-lt"/>
                        </a:rPr>
                        <a:t>Economic activity</a:t>
                      </a: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r>
                        <a:rPr lang="en-US" sz="1600" b="1" kern="1200" noProof="0" dirty="0">
                          <a:solidFill>
                            <a:schemeClr val="tx1"/>
                          </a:solidFill>
                          <a:latin typeface="+mn-lt"/>
                          <a:ea typeface="+mn-ea"/>
                          <a:cs typeface="+mn-cs"/>
                        </a:rPr>
                        <a:t>Average credit balance</a:t>
                      </a: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r>
                        <a:rPr lang="en-US" sz="1600" b="1" noProof="0" dirty="0">
                          <a:latin typeface="+mj-lt"/>
                        </a:rPr>
                        <a:t>Share of banks’ assets</a:t>
                      </a: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69465619"/>
                  </a:ext>
                </a:extLst>
              </a:tr>
              <a:tr h="312816">
                <a:tc vMerge="1">
                  <a:txBody>
                    <a:bodyPr/>
                    <a:lstStyle/>
                    <a:p>
                      <a:pPr algn="ctr">
                        <a:lnSpc>
                          <a:spcPct val="100000"/>
                        </a:lnSpc>
                      </a:pPr>
                      <a:endParaRPr lang="es-CR" sz="1400" b="1" dirty="0">
                        <a:latin typeface="+mj-lt"/>
                      </a:endParaRPr>
                    </a:p>
                  </a:txBody>
                  <a:tcPr anchor="ct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r>
                        <a:rPr lang="en-US" sz="1400" b="0" i="1" noProof="0" dirty="0">
                          <a:latin typeface="+mj-lt"/>
                        </a:rPr>
                        <a:t>million CRC</a:t>
                      </a:r>
                    </a:p>
                  </a:txBody>
                  <a:tcPr anchor="ct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r>
                        <a:rPr lang="en-US" sz="1400" b="0" i="1" noProof="0" dirty="0">
                          <a:latin typeface="+mj-lt"/>
                        </a:rPr>
                        <a:t>%</a:t>
                      </a:r>
                    </a:p>
                  </a:txBody>
                  <a:tcPr anchor="ct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62340387"/>
                  </a:ext>
                </a:extLst>
              </a:tr>
              <a:tr h="396000">
                <a:tc>
                  <a:txBody>
                    <a:bodyPr/>
                    <a:lstStyle/>
                    <a:p>
                      <a:pPr>
                        <a:lnSpc>
                          <a:spcPct val="107000"/>
                        </a:lnSpc>
                      </a:pPr>
                      <a:r>
                        <a:rPr lang="en-US" sz="1600" i="1" noProof="0" dirty="0">
                          <a:solidFill>
                            <a:srgbClr val="000000"/>
                          </a:solidFill>
                          <a:effectLst/>
                          <a:latin typeface="+mj-lt"/>
                          <a:ea typeface="Times New Roman" panose="02020603050405020304" pitchFamily="18" charset="0"/>
                          <a:cs typeface="Times New Roman" panose="02020603050405020304" pitchFamily="18" charset="0"/>
                        </a:rPr>
                        <a:t>Credit assigned to households</a:t>
                      </a:r>
                      <a:endParaRPr lang="en-US" sz="1600" noProof="0" dirty="0">
                        <a:effectLst/>
                        <a:latin typeface="+mj-lt"/>
                        <a:ea typeface="Calibri" panose="020F0502020204030204" pitchFamily="34" charset="0"/>
                        <a:cs typeface="Times New Roman" panose="02020603050405020304" pitchFamily="18" charset="0"/>
                      </a:endParaRP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a:lnSpc>
                          <a:spcPct val="107000"/>
                        </a:lnSpc>
                      </a:pPr>
                      <a:r>
                        <a:rPr lang="en-US" sz="1600" noProof="0" dirty="0">
                          <a:solidFill>
                            <a:srgbClr val="000000"/>
                          </a:solidFill>
                          <a:effectLst/>
                          <a:latin typeface="+mj-lt"/>
                          <a:ea typeface="Times New Roman" panose="02020603050405020304" pitchFamily="18" charset="0"/>
                          <a:cs typeface="Times New Roman" panose="02020603050405020304" pitchFamily="18" charset="0"/>
                        </a:rPr>
                        <a:t>1 366 313.8</a:t>
                      </a:r>
                      <a:endParaRPr lang="en-US" sz="1600" noProof="0" dirty="0">
                        <a:effectLst/>
                        <a:latin typeface="+mj-lt"/>
                        <a:ea typeface="Calibri" panose="020F0502020204030204" pitchFamily="34" charset="0"/>
                        <a:cs typeface="Times New Roman" panose="02020603050405020304" pitchFamily="18" charset="0"/>
                      </a:endParaRP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r">
                        <a:lnSpc>
                          <a:spcPct val="107000"/>
                        </a:lnSpc>
                      </a:pPr>
                      <a:r>
                        <a:rPr lang="en-US" sz="1600" noProof="0" dirty="0">
                          <a:solidFill>
                            <a:srgbClr val="000000"/>
                          </a:solidFill>
                          <a:effectLst/>
                          <a:latin typeface="+mj-lt"/>
                          <a:ea typeface="Times New Roman" panose="02020603050405020304" pitchFamily="18" charset="0"/>
                          <a:cs typeface="Times New Roman" panose="02020603050405020304" pitchFamily="18" charset="0"/>
                        </a:rPr>
                        <a:t>17.8</a:t>
                      </a:r>
                      <a:endParaRPr lang="en-US" sz="1600" noProof="0" dirty="0">
                        <a:effectLst/>
                        <a:latin typeface="+mj-lt"/>
                        <a:ea typeface="Calibri" panose="020F0502020204030204" pitchFamily="34" charset="0"/>
                        <a:cs typeface="Times New Roman" panose="02020603050405020304" pitchFamily="18" charset="0"/>
                      </a:endParaRP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912316351"/>
                  </a:ext>
                </a:extLst>
              </a:tr>
              <a:tr h="347747">
                <a:tc>
                  <a:txBody>
                    <a:bodyPr/>
                    <a:lstStyle/>
                    <a:p>
                      <a:pPr>
                        <a:lnSpc>
                          <a:spcPct val="160000"/>
                        </a:lnSpc>
                      </a:pPr>
                      <a:r>
                        <a:rPr lang="en-US" sz="1600" noProof="0" dirty="0">
                          <a:effectLst/>
                          <a:latin typeface="+mj-lt"/>
                          <a:ea typeface="Calibri" panose="020F0502020204030204" pitchFamily="34" charset="0"/>
                          <a:cs typeface="Times New Roman" panose="02020603050405020304" pitchFamily="18" charset="0"/>
                        </a:rPr>
                        <a:t>Multiple economic activities</a:t>
                      </a: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ctr"/>
                      <a:r>
                        <a:rPr lang="en-US" sz="1600" b="0" i="0" u="none" strike="noStrike" noProof="0" dirty="0">
                          <a:solidFill>
                            <a:srgbClr val="000000"/>
                          </a:solidFill>
                          <a:effectLst/>
                          <a:latin typeface="Arial" panose="020B0604020202020204" pitchFamily="34" charset="0"/>
                        </a:rPr>
                        <a:t>          1 199 098.6 </a:t>
                      </a:r>
                    </a:p>
                  </a:txBody>
                  <a:tcPr marL="6350" marR="6350" marT="635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ctr"/>
                      <a:r>
                        <a:rPr lang="en-US" sz="1600" b="0" i="0" u="none" strike="noStrike" noProof="0" dirty="0">
                          <a:solidFill>
                            <a:srgbClr val="000000"/>
                          </a:solidFill>
                          <a:effectLst/>
                          <a:latin typeface="Arial" panose="020B0604020202020204" pitchFamily="34" charset="0"/>
                        </a:rPr>
                        <a:t>               15.7 </a:t>
                      </a:r>
                    </a:p>
                  </a:txBody>
                  <a:tcPr marL="6350" marR="6350" marT="635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824654556"/>
                  </a:ext>
                </a:extLst>
              </a:tr>
              <a:tr h="347747">
                <a:tc>
                  <a:txBody>
                    <a:bodyPr/>
                    <a:lstStyle/>
                    <a:p>
                      <a:pPr>
                        <a:lnSpc>
                          <a:spcPct val="160000"/>
                        </a:lnSpc>
                      </a:pPr>
                      <a:r>
                        <a:rPr lang="en-US" sz="1600" noProof="0" dirty="0"/>
                        <a:t>Financial and insurance activities </a:t>
                      </a:r>
                      <a:endParaRPr lang="en-US" sz="1600" noProof="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ctr"/>
                      <a:r>
                        <a:rPr lang="en-US" sz="1600" b="0" i="0" u="none" strike="noStrike" noProof="0" dirty="0">
                          <a:solidFill>
                            <a:srgbClr val="000000"/>
                          </a:solidFill>
                          <a:effectLst/>
                          <a:latin typeface="Arial" panose="020B0604020202020204" pitchFamily="34" charset="0"/>
                        </a:rPr>
                        <a:t>             757 894.8 </a:t>
                      </a:r>
                    </a:p>
                  </a:txBody>
                  <a:tcPr marL="6350" marR="6350" marT="635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ctr"/>
                      <a:r>
                        <a:rPr lang="en-US" sz="1600" b="0" i="0" u="none" strike="noStrike" noProof="0" dirty="0">
                          <a:solidFill>
                            <a:srgbClr val="000000"/>
                          </a:solidFill>
                          <a:effectLst/>
                          <a:latin typeface="Arial" panose="020B0604020202020204" pitchFamily="34" charset="0"/>
                        </a:rPr>
                        <a:t>                 9.9 </a:t>
                      </a:r>
                    </a:p>
                  </a:txBody>
                  <a:tcPr marL="6350" marR="6350" marT="635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5407223"/>
                  </a:ext>
                </a:extLst>
              </a:tr>
              <a:tr h="347747">
                <a:tc>
                  <a:txBody>
                    <a:bodyPr/>
                    <a:lstStyle/>
                    <a:p>
                      <a:pPr>
                        <a:lnSpc>
                          <a:spcPct val="160000"/>
                        </a:lnSpc>
                      </a:pPr>
                      <a:r>
                        <a:rPr lang="en-US" sz="1600" noProof="0" dirty="0"/>
                        <a:t>Wholesale and retail trade</a:t>
                      </a:r>
                      <a:endParaRPr lang="en-US" sz="1600" noProof="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ctr"/>
                      <a:r>
                        <a:rPr lang="en-US" sz="1600" b="0" i="0" u="none" strike="noStrike" noProof="0" dirty="0">
                          <a:solidFill>
                            <a:srgbClr val="000000"/>
                          </a:solidFill>
                          <a:effectLst/>
                          <a:latin typeface="Arial" panose="020B0604020202020204" pitchFamily="34" charset="0"/>
                        </a:rPr>
                        <a:t>             468 670.4 </a:t>
                      </a:r>
                    </a:p>
                  </a:txBody>
                  <a:tcPr marL="6350" marR="6350" marT="635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ctr"/>
                      <a:r>
                        <a:rPr lang="en-US" sz="1600" b="0" i="0" u="none" strike="noStrike" noProof="0" dirty="0">
                          <a:solidFill>
                            <a:srgbClr val="000000"/>
                          </a:solidFill>
                          <a:effectLst/>
                          <a:latin typeface="Arial" panose="020B0604020202020204" pitchFamily="34" charset="0"/>
                        </a:rPr>
                        <a:t>                 6.1 </a:t>
                      </a:r>
                    </a:p>
                  </a:txBody>
                  <a:tcPr marL="6350" marR="6350" marT="635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84276505"/>
                  </a:ext>
                </a:extLst>
              </a:tr>
              <a:tr h="347747">
                <a:tc>
                  <a:txBody>
                    <a:bodyPr/>
                    <a:lstStyle/>
                    <a:p>
                      <a:pPr>
                        <a:lnSpc>
                          <a:spcPct val="160000"/>
                        </a:lnSpc>
                      </a:pPr>
                      <a:r>
                        <a:rPr lang="en-US" sz="1600" noProof="0" dirty="0"/>
                        <a:t>Real estate activities</a:t>
                      </a:r>
                      <a:endParaRPr lang="en-US" sz="1600" noProof="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ctr"/>
                      <a:r>
                        <a:rPr lang="en-US" sz="1600" b="0" i="0" u="none" strike="noStrike" noProof="0" dirty="0">
                          <a:solidFill>
                            <a:srgbClr val="000000"/>
                          </a:solidFill>
                          <a:effectLst/>
                          <a:latin typeface="Arial" panose="020B0604020202020204" pitchFamily="34" charset="0"/>
                        </a:rPr>
                        <a:t>             326 720.8 </a:t>
                      </a:r>
                    </a:p>
                  </a:txBody>
                  <a:tcPr marL="6350" marR="6350" marT="635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ctr"/>
                      <a:r>
                        <a:rPr lang="en-US" sz="1600" b="0" i="0" u="none" strike="noStrike" noProof="0" dirty="0">
                          <a:solidFill>
                            <a:srgbClr val="000000"/>
                          </a:solidFill>
                          <a:effectLst/>
                          <a:latin typeface="Arial" panose="020B0604020202020204" pitchFamily="34" charset="0"/>
                        </a:rPr>
                        <a:t>                 4.3 </a:t>
                      </a:r>
                    </a:p>
                  </a:txBody>
                  <a:tcPr marL="6350" marR="6350" marT="635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29158928"/>
                  </a:ext>
                </a:extLst>
              </a:tr>
              <a:tr h="396000">
                <a:tc>
                  <a:txBody>
                    <a:bodyPr/>
                    <a:lstStyle/>
                    <a:p>
                      <a:pPr>
                        <a:lnSpc>
                          <a:spcPct val="160000"/>
                        </a:lnSpc>
                      </a:pPr>
                      <a:r>
                        <a:rPr lang="en-US" sz="1600" noProof="0" dirty="0"/>
                        <a:t>Professional, scientific, and technical activities</a:t>
                      </a:r>
                      <a:endParaRPr lang="en-US" sz="1600" noProof="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ctr"/>
                      <a:r>
                        <a:rPr lang="en-US" sz="1600" b="0" i="0" u="none" strike="noStrike" noProof="0" dirty="0">
                          <a:solidFill>
                            <a:srgbClr val="000000"/>
                          </a:solidFill>
                          <a:effectLst/>
                          <a:latin typeface="Arial" panose="020B0604020202020204" pitchFamily="34" charset="0"/>
                        </a:rPr>
                        <a:t>             316 289.7 </a:t>
                      </a:r>
                    </a:p>
                  </a:txBody>
                  <a:tcPr marL="6350" marR="6350" marT="635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ctr"/>
                      <a:r>
                        <a:rPr lang="en-US" sz="1600" b="0" i="0" u="none" strike="noStrike" noProof="0" dirty="0">
                          <a:solidFill>
                            <a:srgbClr val="000000"/>
                          </a:solidFill>
                          <a:effectLst/>
                          <a:latin typeface="Arial" panose="020B0604020202020204" pitchFamily="34" charset="0"/>
                        </a:rPr>
                        <a:t>                 4.1 </a:t>
                      </a:r>
                    </a:p>
                  </a:txBody>
                  <a:tcPr marL="6350" marR="6350" marT="635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73505083"/>
                  </a:ext>
                </a:extLst>
              </a:tr>
              <a:tr h="347747">
                <a:tc>
                  <a:txBody>
                    <a:bodyPr/>
                    <a:lstStyle/>
                    <a:p>
                      <a:pPr>
                        <a:lnSpc>
                          <a:spcPct val="160000"/>
                        </a:lnSpc>
                      </a:pPr>
                      <a:r>
                        <a:rPr lang="en-US" sz="1600" noProof="0" dirty="0"/>
                        <a:t>Rest of activities</a:t>
                      </a:r>
                      <a:endParaRPr lang="en-US" sz="1600" noProof="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ctr"/>
                      <a:r>
                        <a:rPr lang="en-US" sz="1600" b="0" i="0" u="none" strike="noStrike" noProof="0" dirty="0">
                          <a:solidFill>
                            <a:srgbClr val="000000"/>
                          </a:solidFill>
                          <a:effectLst/>
                          <a:latin typeface="Arial" panose="020B0604020202020204" pitchFamily="34" charset="0"/>
                        </a:rPr>
                        <a:t>          1 372 686.6 </a:t>
                      </a:r>
                    </a:p>
                  </a:txBody>
                  <a:tcPr marL="6350" marR="6350" marT="635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ctr"/>
                      <a:r>
                        <a:rPr lang="en-US" sz="1600" b="0" i="0" u="none" strike="noStrike" noProof="0" dirty="0">
                          <a:solidFill>
                            <a:srgbClr val="000000"/>
                          </a:solidFill>
                          <a:effectLst/>
                          <a:latin typeface="Arial" panose="020B0604020202020204" pitchFamily="34" charset="0"/>
                        </a:rPr>
                        <a:t>               17.9 </a:t>
                      </a:r>
                    </a:p>
                  </a:txBody>
                  <a:tcPr marL="6350" marR="6350" marT="635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32603222"/>
                  </a:ext>
                </a:extLst>
              </a:tr>
              <a:tr h="347747">
                <a:tc>
                  <a:txBody>
                    <a:bodyPr/>
                    <a:lstStyle/>
                    <a:p>
                      <a:pPr>
                        <a:lnSpc>
                          <a:spcPct val="160000"/>
                        </a:lnSpc>
                      </a:pPr>
                      <a:r>
                        <a:rPr lang="en-US" sz="1600" noProof="0" dirty="0" err="1">
                          <a:effectLst/>
                          <a:latin typeface="+mj-lt"/>
                          <a:ea typeface="Calibri" panose="020F0502020204030204" pitchFamily="34" charset="0"/>
                          <a:cs typeface="Times New Roman" panose="02020603050405020304" pitchFamily="18" charset="0"/>
                        </a:rPr>
                        <a:t>N.A.</a:t>
                      </a:r>
                      <a:r>
                        <a:rPr lang="en-US" sz="1600" baseline="30000" noProof="0" dirty="0" err="1">
                          <a:effectLst/>
                          <a:latin typeface="+mj-lt"/>
                          <a:ea typeface="Calibri" panose="020F0502020204030204" pitchFamily="34" charset="0"/>
                          <a:cs typeface="Times New Roman" panose="02020603050405020304" pitchFamily="18" charset="0"/>
                        </a:rPr>
                        <a:t>a</a:t>
                      </a:r>
                      <a:endParaRPr lang="en-US" sz="1600" baseline="30000" noProof="0" dirty="0">
                        <a:effectLst/>
                        <a:latin typeface="+mj-lt"/>
                        <a:ea typeface="Calibri" panose="020F0502020204030204" pitchFamily="34" charset="0"/>
                        <a:cs typeface="Times New Roman" panose="02020603050405020304" pitchFamily="18" charset="0"/>
                      </a:endParaRPr>
                    </a:p>
                  </a:txBody>
                  <a:tcPr marL="44450" marR="44450" marT="0"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ctr"/>
                      <a:r>
                        <a:rPr lang="en-US" sz="1600" b="0" i="0" u="none" strike="noStrike" noProof="0" dirty="0">
                          <a:solidFill>
                            <a:srgbClr val="000000"/>
                          </a:solidFill>
                          <a:effectLst/>
                          <a:latin typeface="Arial" panose="020B0604020202020204" pitchFamily="34" charset="0"/>
                        </a:rPr>
                        <a:t>          1 850 593.2 </a:t>
                      </a:r>
                    </a:p>
                  </a:txBody>
                  <a:tcPr marL="6350" marR="6350" marT="635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fontAlgn="ctr"/>
                      <a:r>
                        <a:rPr lang="en-US" sz="1600" b="0" i="0" u="none" strike="noStrike" noProof="0" dirty="0">
                          <a:solidFill>
                            <a:srgbClr val="000000"/>
                          </a:solidFill>
                          <a:effectLst/>
                          <a:latin typeface="Arial" panose="020B0604020202020204" pitchFamily="34" charset="0"/>
                        </a:rPr>
                        <a:t>               24.2 </a:t>
                      </a:r>
                    </a:p>
                  </a:txBody>
                  <a:tcPr marL="6350" marR="6350" marT="635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44812897"/>
                  </a:ext>
                </a:extLst>
              </a:tr>
              <a:tr h="347747">
                <a:tc>
                  <a:txBody>
                    <a:bodyPr/>
                    <a:lstStyle/>
                    <a:p>
                      <a:pPr>
                        <a:lnSpc>
                          <a:spcPct val="160000"/>
                        </a:lnSpc>
                      </a:pPr>
                      <a:r>
                        <a:rPr lang="en-US" sz="1600" b="1" noProof="0" dirty="0">
                          <a:effectLst/>
                          <a:latin typeface="+mj-lt"/>
                          <a:ea typeface="Calibri" panose="020F0502020204030204" pitchFamily="34" charset="0"/>
                          <a:cs typeface="Times New Roman" panose="02020603050405020304" pitchFamily="18" charset="0"/>
                        </a:rPr>
                        <a:t>Total</a:t>
                      </a:r>
                    </a:p>
                  </a:txBody>
                  <a:tcPr marL="44450" marR="44450" marT="0" marB="0" anchor="b">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r>
                        <a:rPr lang="en-US" sz="1600" b="1" i="0" u="none" strike="noStrike" noProof="0" dirty="0">
                          <a:solidFill>
                            <a:srgbClr val="000000"/>
                          </a:solidFill>
                          <a:effectLst/>
                          <a:latin typeface="Arial" panose="020B0604020202020204" pitchFamily="34" charset="0"/>
                        </a:rPr>
                        <a:t>          7 658 267.9 </a:t>
                      </a:r>
                    </a:p>
                  </a:txBody>
                  <a:tcPr marL="6350" marR="6350" marT="6350" marB="0" anchor="ct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r>
                        <a:rPr lang="en-US" sz="1600" b="1" i="0" u="none" strike="noStrike" noProof="0" dirty="0">
                          <a:solidFill>
                            <a:srgbClr val="000000"/>
                          </a:solidFill>
                          <a:effectLst/>
                          <a:latin typeface="Arial" panose="020B0604020202020204" pitchFamily="34" charset="0"/>
                        </a:rPr>
                        <a:t>                  100.0 </a:t>
                      </a:r>
                    </a:p>
                  </a:txBody>
                  <a:tcPr marL="6350" marR="6350" marT="6350" marB="0" anchor="ct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23612435"/>
                  </a:ext>
                </a:extLst>
              </a:tr>
            </a:tbl>
          </a:graphicData>
        </a:graphic>
      </p:graphicFrame>
      <p:sp>
        <p:nvSpPr>
          <p:cNvPr id="7" name="Título 7">
            <a:extLst>
              <a:ext uri="{FF2B5EF4-FFF2-40B4-BE49-F238E27FC236}">
                <a16:creationId xmlns:a16="http://schemas.microsoft.com/office/drawing/2014/main" id="{3098DEC9-3582-7CEB-7268-8A8406C0A1AB}"/>
              </a:ext>
            </a:extLst>
          </p:cNvPr>
          <p:cNvSpPr txBox="1">
            <a:spLocks/>
          </p:cNvSpPr>
          <p:nvPr/>
        </p:nvSpPr>
        <p:spPr>
          <a:xfrm>
            <a:off x="1663698" y="1378824"/>
            <a:ext cx="8864602" cy="6604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rgbClr val="0C4688"/>
                </a:solidFill>
                <a:latin typeface="Arial" panose="020B0604020202020204" pitchFamily="34" charset="0"/>
                <a:ea typeface="+mj-ea"/>
                <a:cs typeface="Arial" panose="020B0604020202020204" pitchFamily="34" charset="0"/>
              </a:defRPr>
            </a:lvl1pPr>
          </a:lstStyle>
          <a:p>
            <a:pPr algn="ctr"/>
            <a:r>
              <a:rPr lang="es-ES_tradnl" sz="1800" dirty="0">
                <a:solidFill>
                  <a:srgbClr val="0070C0"/>
                </a:solidFill>
              </a:rPr>
              <a:t>Table:</a:t>
            </a:r>
            <a:r>
              <a:rPr lang="es-ES_tradnl" sz="1800" b="0" dirty="0">
                <a:solidFill>
                  <a:schemeClr val="tx1"/>
                </a:solidFill>
              </a:rPr>
              <a:t> </a:t>
            </a:r>
            <a:r>
              <a:rPr lang="en-US" sz="1800" b="0" dirty="0">
                <a:solidFill>
                  <a:schemeClr val="tx1"/>
                </a:solidFill>
              </a:rPr>
              <a:t>Average credit balance and share of banks’ assets by economic activity and households, December 2019 – December 2021 </a:t>
            </a:r>
            <a:endParaRPr lang="es-ES_tradnl" sz="1800" b="0" dirty="0">
              <a:solidFill>
                <a:schemeClr val="tx1"/>
              </a:solidFill>
            </a:endParaRPr>
          </a:p>
        </p:txBody>
      </p:sp>
      <p:sp>
        <p:nvSpPr>
          <p:cNvPr id="3" name="Rectángulo 2">
            <a:extLst>
              <a:ext uri="{FF2B5EF4-FFF2-40B4-BE49-F238E27FC236}">
                <a16:creationId xmlns:a16="http://schemas.microsoft.com/office/drawing/2014/main" id="{825C75B7-06C8-4C6E-6122-D439BB26113B}"/>
              </a:ext>
            </a:extLst>
          </p:cNvPr>
          <p:cNvSpPr/>
          <p:nvPr/>
        </p:nvSpPr>
        <p:spPr>
          <a:xfrm>
            <a:off x="9956800" y="3172870"/>
            <a:ext cx="571500" cy="330200"/>
          </a:xfrm>
          <a:prstGeom prst="rect">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4" name="Rectángulo 3">
            <a:extLst>
              <a:ext uri="{FF2B5EF4-FFF2-40B4-BE49-F238E27FC236}">
                <a16:creationId xmlns:a16="http://schemas.microsoft.com/office/drawing/2014/main" id="{320B65FD-B815-F25D-3E89-C15323B6ECC4}"/>
              </a:ext>
            </a:extLst>
          </p:cNvPr>
          <p:cNvSpPr/>
          <p:nvPr/>
        </p:nvSpPr>
        <p:spPr>
          <a:xfrm>
            <a:off x="9956800" y="3503070"/>
            <a:ext cx="571500" cy="330200"/>
          </a:xfrm>
          <a:prstGeom prst="rect">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6" name="CuadroTexto 5">
            <a:extLst>
              <a:ext uri="{FF2B5EF4-FFF2-40B4-BE49-F238E27FC236}">
                <a16:creationId xmlns:a16="http://schemas.microsoft.com/office/drawing/2014/main" id="{9FFCB51A-AEF8-89FD-71A7-1D2D73E94E97}"/>
              </a:ext>
            </a:extLst>
          </p:cNvPr>
          <p:cNvSpPr txBox="1"/>
          <p:nvPr/>
        </p:nvSpPr>
        <p:spPr>
          <a:xfrm>
            <a:off x="1663698" y="6327116"/>
            <a:ext cx="8864602" cy="261610"/>
          </a:xfrm>
          <a:prstGeom prst="rect">
            <a:avLst/>
          </a:prstGeom>
          <a:noFill/>
        </p:spPr>
        <p:txBody>
          <a:bodyPr wrap="square" rtlCol="0">
            <a:spAutoFit/>
          </a:bodyPr>
          <a:lstStyle/>
          <a:p>
            <a:r>
              <a:rPr lang="es-CR" sz="1100" dirty="0"/>
              <a:t>a/ </a:t>
            </a:r>
            <a:r>
              <a:rPr lang="en-US" sz="1100" dirty="0"/>
              <a:t>Credits assigned to economic units for which an economic activity is not available</a:t>
            </a:r>
            <a:r>
              <a:rPr lang="es-CR" sz="1100" dirty="0"/>
              <a:t>. </a:t>
            </a:r>
          </a:p>
        </p:txBody>
      </p:sp>
      <p:sp>
        <p:nvSpPr>
          <p:cNvPr id="11" name="CuadroTexto 10">
            <a:extLst>
              <a:ext uri="{FF2B5EF4-FFF2-40B4-BE49-F238E27FC236}">
                <a16:creationId xmlns:a16="http://schemas.microsoft.com/office/drawing/2014/main" id="{EA350795-EF19-931E-AF1F-5016421F3170}"/>
              </a:ext>
            </a:extLst>
          </p:cNvPr>
          <p:cNvSpPr txBox="1"/>
          <p:nvPr/>
        </p:nvSpPr>
        <p:spPr>
          <a:xfrm>
            <a:off x="565484" y="520943"/>
            <a:ext cx="3520516" cy="553998"/>
          </a:xfrm>
          <a:prstGeom prst="rect">
            <a:avLst/>
          </a:prstGeom>
          <a:noFill/>
        </p:spPr>
        <p:txBody>
          <a:bodyPr wrap="none" rtlCol="0">
            <a:spAutoFit/>
          </a:bodyPr>
          <a:lstStyle/>
          <a:p>
            <a:r>
              <a:rPr lang="en-US" sz="3000" b="1" dirty="0">
                <a:solidFill>
                  <a:srgbClr val="053A64"/>
                </a:solidFill>
              </a:rPr>
              <a:t>Credit information</a:t>
            </a:r>
          </a:p>
        </p:txBody>
      </p:sp>
    </p:spTree>
    <p:extLst>
      <p:ext uri="{BB962C8B-B14F-4D97-AF65-F5344CB8AC3E}">
        <p14:creationId xmlns:p14="http://schemas.microsoft.com/office/powerpoint/2010/main" val="321668030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1E125333-DB3A-9952-1669-6E44007F6BF9}"/>
              </a:ext>
            </a:extLst>
          </p:cNvPr>
          <p:cNvSpPr>
            <a:spLocks noGrp="1"/>
          </p:cNvSpPr>
          <p:nvPr>
            <p:ph type="sldNum" sz="quarter" idx="12"/>
          </p:nvPr>
        </p:nvSpPr>
        <p:spPr/>
        <p:txBody>
          <a:bodyPr/>
          <a:lstStyle/>
          <a:p>
            <a:fld id="{4C4FEAE9-8A50-AC4A-A49D-59C94BE99D77}" type="slidenum">
              <a:rPr lang="es-ES_tradnl" smtClean="0"/>
              <a:t>16</a:t>
            </a:fld>
            <a:endParaRPr lang="es-ES_tradnl"/>
          </a:p>
        </p:txBody>
      </p:sp>
      <p:graphicFrame>
        <p:nvGraphicFramePr>
          <p:cNvPr id="5" name="Marcador de contenido 4">
            <a:extLst>
              <a:ext uri="{FF2B5EF4-FFF2-40B4-BE49-F238E27FC236}">
                <a16:creationId xmlns:a16="http://schemas.microsoft.com/office/drawing/2014/main" id="{FB4FE8C1-C39D-8236-9CCA-AB3BA1376654}"/>
              </a:ext>
            </a:extLst>
          </p:cNvPr>
          <p:cNvGraphicFramePr>
            <a:graphicFrameLocks noGrp="1"/>
          </p:cNvGraphicFramePr>
          <p:nvPr>
            <p:ph idx="4294967295"/>
            <p:extLst>
              <p:ext uri="{D42A27DB-BD31-4B8C-83A1-F6EECF244321}">
                <p14:modId xmlns:p14="http://schemas.microsoft.com/office/powerpoint/2010/main" val="1269661385"/>
              </p:ext>
            </p:extLst>
          </p:nvPr>
        </p:nvGraphicFramePr>
        <p:xfrm>
          <a:off x="482596" y="1560513"/>
          <a:ext cx="11140440" cy="4736868"/>
        </p:xfrm>
        <a:graphic>
          <a:graphicData uri="http://schemas.openxmlformats.org/drawingml/2006/table">
            <a:tbl>
              <a:tblPr firstRow="1" bandRow="1">
                <a:tableStyleId>{5940675A-B579-460E-94D1-54222C63F5DA}</a:tableStyleId>
              </a:tblPr>
              <a:tblGrid>
                <a:gridCol w="3983920">
                  <a:extLst>
                    <a:ext uri="{9D8B030D-6E8A-4147-A177-3AD203B41FA5}">
                      <a16:colId xmlns:a16="http://schemas.microsoft.com/office/drawing/2014/main" val="2660318909"/>
                    </a:ext>
                  </a:extLst>
                </a:gridCol>
                <a:gridCol w="1022360">
                  <a:extLst>
                    <a:ext uri="{9D8B030D-6E8A-4147-A177-3AD203B41FA5}">
                      <a16:colId xmlns:a16="http://schemas.microsoft.com/office/drawing/2014/main" val="4262896321"/>
                    </a:ext>
                  </a:extLst>
                </a:gridCol>
                <a:gridCol w="1022360">
                  <a:extLst>
                    <a:ext uri="{9D8B030D-6E8A-4147-A177-3AD203B41FA5}">
                      <a16:colId xmlns:a16="http://schemas.microsoft.com/office/drawing/2014/main" val="1981464282"/>
                    </a:ext>
                  </a:extLst>
                </a:gridCol>
                <a:gridCol w="1022360">
                  <a:extLst>
                    <a:ext uri="{9D8B030D-6E8A-4147-A177-3AD203B41FA5}">
                      <a16:colId xmlns:a16="http://schemas.microsoft.com/office/drawing/2014/main" val="1938104"/>
                    </a:ext>
                  </a:extLst>
                </a:gridCol>
                <a:gridCol w="1022360">
                  <a:extLst>
                    <a:ext uri="{9D8B030D-6E8A-4147-A177-3AD203B41FA5}">
                      <a16:colId xmlns:a16="http://schemas.microsoft.com/office/drawing/2014/main" val="3402232821"/>
                    </a:ext>
                  </a:extLst>
                </a:gridCol>
                <a:gridCol w="1022360">
                  <a:extLst>
                    <a:ext uri="{9D8B030D-6E8A-4147-A177-3AD203B41FA5}">
                      <a16:colId xmlns:a16="http://schemas.microsoft.com/office/drawing/2014/main" val="1921377853"/>
                    </a:ext>
                  </a:extLst>
                </a:gridCol>
                <a:gridCol w="1022360">
                  <a:extLst>
                    <a:ext uri="{9D8B030D-6E8A-4147-A177-3AD203B41FA5}">
                      <a16:colId xmlns:a16="http://schemas.microsoft.com/office/drawing/2014/main" val="1977348703"/>
                    </a:ext>
                  </a:extLst>
                </a:gridCol>
                <a:gridCol w="1022360">
                  <a:extLst>
                    <a:ext uri="{9D8B030D-6E8A-4147-A177-3AD203B41FA5}">
                      <a16:colId xmlns:a16="http://schemas.microsoft.com/office/drawing/2014/main" val="1802156601"/>
                    </a:ext>
                  </a:extLst>
                </a:gridCol>
              </a:tblGrid>
              <a:tr h="750061">
                <a:tc>
                  <a:txBody>
                    <a:bodyPr/>
                    <a:lstStyle/>
                    <a:p>
                      <a:pPr algn="ctr">
                        <a:lnSpc>
                          <a:spcPct val="100000"/>
                        </a:lnSpc>
                      </a:pPr>
                      <a:r>
                        <a:rPr lang="en-US" sz="1600" b="1" noProof="0" dirty="0">
                          <a:latin typeface="+mj-lt"/>
                        </a:rPr>
                        <a:t>Credit indicator by month</a:t>
                      </a: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r>
                        <a:rPr lang="en-US" sz="1600" b="1" noProof="0" dirty="0">
                          <a:latin typeface="+mj-lt"/>
                        </a:rPr>
                        <a:t>Unit</a:t>
                      </a:r>
                      <a:endParaRPr lang="en-US" sz="1600" b="0" i="1" noProof="0" dirty="0">
                        <a:latin typeface="+mj-lt"/>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Bef>
                          <a:spcPts val="800"/>
                        </a:spcBef>
                        <a:spcAft>
                          <a:spcPts val="800"/>
                        </a:spcAft>
                      </a:pPr>
                      <a:r>
                        <a:rPr lang="en-US" sz="1600" b="1" noProof="0" dirty="0">
                          <a:effectLst/>
                          <a:latin typeface="+mj-lt"/>
                        </a:rPr>
                        <a:t>León Cortés</a:t>
                      </a:r>
                      <a:endParaRPr lang="en-US" sz="1600" b="1" noProof="0" dirty="0">
                        <a:effectLst/>
                        <a:latin typeface="+mj-lt"/>
                        <a:ea typeface="+mj-ea"/>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Bef>
                          <a:spcPts val="800"/>
                        </a:spcBef>
                        <a:spcAft>
                          <a:spcPts val="800"/>
                        </a:spcAft>
                      </a:pPr>
                      <a:r>
                        <a:rPr lang="en-US" sz="1600" b="1" noProof="0" dirty="0">
                          <a:effectLst/>
                          <a:latin typeface="+mj-lt"/>
                        </a:rPr>
                        <a:t>Siquirres</a:t>
                      </a:r>
                      <a:endParaRPr lang="en-US" sz="1600" b="1" noProof="0" dirty="0">
                        <a:effectLst/>
                        <a:latin typeface="+mj-lt"/>
                        <a:ea typeface="+mj-ea"/>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Bef>
                          <a:spcPts val="800"/>
                        </a:spcBef>
                        <a:spcAft>
                          <a:spcPts val="800"/>
                        </a:spcAft>
                      </a:pPr>
                      <a:r>
                        <a:rPr lang="en-US" sz="1600" b="1" noProof="0" dirty="0">
                          <a:effectLst/>
                          <a:latin typeface="+mj-lt"/>
                        </a:rPr>
                        <a:t>Matina</a:t>
                      </a:r>
                      <a:endParaRPr lang="en-US" sz="1600" b="1"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Bef>
                          <a:spcPts val="800"/>
                        </a:spcBef>
                        <a:spcAft>
                          <a:spcPts val="800"/>
                        </a:spcAft>
                      </a:pPr>
                      <a:r>
                        <a:rPr lang="en-US" sz="1600" b="1" noProof="0" dirty="0">
                          <a:effectLst/>
                          <a:latin typeface="+mj-lt"/>
                          <a:ea typeface="Calibri" panose="020F0502020204030204" pitchFamily="34" charset="0"/>
                          <a:cs typeface="Times New Roman" panose="02020603050405020304" pitchFamily="18" charset="0"/>
                        </a:rPr>
                        <a:t>Turrialba</a:t>
                      </a: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Bef>
                          <a:spcPts val="800"/>
                        </a:spcBef>
                        <a:spcAft>
                          <a:spcPts val="800"/>
                        </a:spcAft>
                      </a:pPr>
                      <a:r>
                        <a:rPr lang="en-US" sz="1600" b="1" noProof="0" dirty="0">
                          <a:effectLst/>
                          <a:latin typeface="+mj-lt"/>
                        </a:rPr>
                        <a:t>Heredia</a:t>
                      </a:r>
                      <a:endParaRPr lang="en-US" sz="1600" b="1"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Bef>
                          <a:spcPts val="800"/>
                        </a:spcBef>
                        <a:spcAft>
                          <a:spcPts val="800"/>
                        </a:spcAft>
                      </a:pPr>
                      <a:r>
                        <a:rPr lang="en-US" sz="1600" b="1" noProof="0" dirty="0">
                          <a:effectLst/>
                          <a:latin typeface="+mj-lt"/>
                        </a:rPr>
                        <a:t>Limón</a:t>
                      </a:r>
                      <a:endParaRPr lang="en-US" sz="1600" b="1"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69465619"/>
                  </a:ext>
                </a:extLst>
              </a:tr>
              <a:tr h="762075">
                <a:tc>
                  <a:txBody>
                    <a:bodyPr/>
                    <a:lstStyle/>
                    <a:p>
                      <a:pPr>
                        <a:lnSpc>
                          <a:spcPct val="107000"/>
                        </a:lnSpc>
                      </a:pPr>
                      <a:r>
                        <a:rPr lang="en-US" sz="1500" noProof="0" dirty="0"/>
                        <a:t>Average credit balance</a:t>
                      </a:r>
                      <a:endParaRPr lang="en-US" sz="1500" i="0" noProof="0" dirty="0">
                        <a:effectLst/>
                        <a:latin typeface="+mj-lt"/>
                        <a:ea typeface="Calibri" panose="020F0502020204030204" pitchFamily="34" charset="0"/>
                        <a:cs typeface="Times New Roman" panose="02020603050405020304" pitchFamily="18" charset="0"/>
                      </a:endParaRP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lnSpc>
                          <a:spcPct val="107000"/>
                        </a:lnSpc>
                      </a:pPr>
                      <a:r>
                        <a:rPr lang="en-US" sz="1500" i="0" noProof="0" dirty="0">
                          <a:solidFill>
                            <a:srgbClr val="000000"/>
                          </a:solidFill>
                          <a:effectLst/>
                          <a:latin typeface="+mj-lt"/>
                          <a:ea typeface="Times New Roman" panose="02020603050405020304" pitchFamily="18" charset="0"/>
                          <a:cs typeface="Times New Roman" panose="02020603050405020304" pitchFamily="18" charset="0"/>
                        </a:rPr>
                        <a:t>million CRC</a:t>
                      </a:r>
                      <a:endParaRPr lang="en-US" sz="1500" i="0" noProof="0" dirty="0">
                        <a:effectLst/>
                        <a:latin typeface="+mj-lt"/>
                        <a:ea typeface="Calibri" panose="020F0502020204030204" pitchFamily="34" charset="0"/>
                        <a:cs typeface="Times New Roman" panose="02020603050405020304" pitchFamily="18" charset="0"/>
                      </a:endParaRP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spcBef>
                          <a:spcPts val="800"/>
                        </a:spcBef>
                        <a:spcAft>
                          <a:spcPts val="800"/>
                        </a:spcAft>
                      </a:pPr>
                      <a:r>
                        <a:rPr lang="en-US" sz="1500" i="0" noProof="0" dirty="0">
                          <a:effectLst/>
                          <a:latin typeface="+mj-lt"/>
                        </a:rPr>
                        <a:t>4 156.1</a:t>
                      </a:r>
                      <a:endParaRPr lang="en-US" sz="1500" i="0" noProof="0" dirty="0">
                        <a:effectLst/>
                        <a:latin typeface="+mj-lt"/>
                        <a:ea typeface="+mj-ea"/>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spcBef>
                          <a:spcPts val="800"/>
                        </a:spcBef>
                        <a:spcAft>
                          <a:spcPts val="800"/>
                        </a:spcAft>
                      </a:pPr>
                      <a:r>
                        <a:rPr lang="en-US" sz="1500" i="0" noProof="0" dirty="0">
                          <a:effectLst/>
                          <a:latin typeface="+mj-lt"/>
                        </a:rPr>
                        <a:t>16 081.7</a:t>
                      </a:r>
                      <a:endParaRPr lang="en-US" sz="1500" i="0" noProof="0" dirty="0">
                        <a:effectLst/>
                        <a:latin typeface="+mj-lt"/>
                        <a:ea typeface="+mj-ea"/>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spcBef>
                          <a:spcPts val="800"/>
                        </a:spcBef>
                        <a:spcAft>
                          <a:spcPts val="800"/>
                        </a:spcAft>
                      </a:pPr>
                      <a:r>
                        <a:rPr lang="en-US" sz="1500" i="0" noProof="0" dirty="0">
                          <a:effectLst/>
                          <a:latin typeface="+mj-lt"/>
                        </a:rPr>
                        <a:t>14 690.2</a:t>
                      </a:r>
                      <a:endParaRPr lang="en-US" sz="1500" i="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spcBef>
                          <a:spcPts val="800"/>
                        </a:spcBef>
                        <a:spcAft>
                          <a:spcPts val="800"/>
                        </a:spcAft>
                      </a:pPr>
                      <a:r>
                        <a:rPr lang="en-US" sz="1500" i="0" noProof="0" dirty="0">
                          <a:solidFill>
                            <a:srgbClr val="000000"/>
                          </a:solidFill>
                          <a:effectLst/>
                          <a:latin typeface="+mj-lt"/>
                          <a:ea typeface="Calibri" panose="020F0502020204030204" pitchFamily="34" charset="0"/>
                          <a:cs typeface="Times New Roman" panose="02020603050405020304" pitchFamily="18" charset="0"/>
                        </a:rPr>
                        <a:t>37 069.3</a:t>
                      </a:r>
                      <a:endParaRPr lang="en-US" sz="1500" i="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spcBef>
                          <a:spcPts val="800"/>
                        </a:spcBef>
                        <a:spcAft>
                          <a:spcPts val="800"/>
                        </a:spcAft>
                      </a:pPr>
                      <a:r>
                        <a:rPr lang="en-US" sz="1500" i="0" noProof="0" dirty="0">
                          <a:effectLst/>
                          <a:latin typeface="+mj-lt"/>
                        </a:rPr>
                        <a:t>433 169.3</a:t>
                      </a:r>
                      <a:endParaRPr lang="en-US" sz="1500" i="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spcBef>
                          <a:spcPts val="800"/>
                        </a:spcBef>
                        <a:spcAft>
                          <a:spcPts val="800"/>
                        </a:spcAft>
                      </a:pPr>
                      <a:r>
                        <a:rPr lang="en-US" sz="1500" i="0" noProof="0" dirty="0">
                          <a:effectLst/>
                          <a:latin typeface="+mj-lt"/>
                        </a:rPr>
                        <a:t>56 829.6</a:t>
                      </a:r>
                      <a:endParaRPr lang="en-US" sz="1500" i="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12316351"/>
                  </a:ext>
                </a:extLst>
              </a:tr>
              <a:tr h="762075">
                <a:tc>
                  <a:txBody>
                    <a:bodyPr/>
                    <a:lstStyle/>
                    <a:p>
                      <a:pPr algn="l">
                        <a:spcBef>
                          <a:spcPts val="800"/>
                        </a:spcBef>
                        <a:spcAft>
                          <a:spcPts val="800"/>
                        </a:spcAft>
                      </a:pPr>
                      <a:r>
                        <a:rPr lang="en-US" sz="1500" noProof="0" dirty="0"/>
                        <a:t>Share of average household credit relative to average credit balance</a:t>
                      </a:r>
                      <a:endParaRPr lang="en-US" sz="150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ctr"/>
                      <a:r>
                        <a:rPr lang="en-US" sz="1500" b="0" i="0" u="none" strike="noStrike" noProof="0" dirty="0">
                          <a:solidFill>
                            <a:srgbClr val="000000"/>
                          </a:solidFill>
                          <a:effectLst/>
                          <a:latin typeface="+mj-lt"/>
                        </a:rPr>
                        <a:t>%</a:t>
                      </a:r>
                    </a:p>
                  </a:txBody>
                  <a:tcPr marL="6350" marR="6350" marT="635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29.7</a:t>
                      </a:r>
                      <a:endParaRPr lang="en-US" sz="1500" noProof="0" dirty="0">
                        <a:effectLst/>
                        <a:latin typeface="+mj-lt"/>
                        <a:ea typeface="+mj-ea"/>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18.0</a:t>
                      </a:r>
                      <a:endParaRPr lang="en-US" sz="1500" noProof="0" dirty="0">
                        <a:effectLst/>
                        <a:latin typeface="+mj-lt"/>
                        <a:ea typeface="+mj-ea"/>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6.9</a:t>
                      </a:r>
                      <a:endParaRPr lang="en-US" sz="150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solidFill>
                            <a:srgbClr val="000000"/>
                          </a:solidFill>
                          <a:effectLst/>
                          <a:latin typeface="+mj-lt"/>
                          <a:ea typeface="Calibri" panose="020F0502020204030204" pitchFamily="34" charset="0"/>
                          <a:cs typeface="Times New Roman" panose="02020603050405020304" pitchFamily="18" charset="0"/>
                        </a:rPr>
                        <a:t>14.2</a:t>
                      </a:r>
                      <a:endParaRPr lang="en-US" sz="150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29.5</a:t>
                      </a:r>
                      <a:endParaRPr lang="en-US" sz="150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23.8</a:t>
                      </a:r>
                      <a:endParaRPr lang="en-US" sz="150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824654556"/>
                  </a:ext>
                </a:extLst>
              </a:tr>
              <a:tr h="938507">
                <a:tc>
                  <a:txBody>
                    <a:bodyPr/>
                    <a:lstStyle/>
                    <a:p>
                      <a:pPr algn="l">
                        <a:spcBef>
                          <a:spcPts val="800"/>
                        </a:spcBef>
                        <a:spcAft>
                          <a:spcPts val="800"/>
                        </a:spcAft>
                      </a:pPr>
                      <a:r>
                        <a:rPr lang="en-US" sz="1500" noProof="0" dirty="0"/>
                        <a:t>Share of average credit of economic units with one economic activity relative to average credit balance</a:t>
                      </a:r>
                      <a:endParaRPr lang="en-US" sz="150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ctr"/>
                      <a:r>
                        <a:rPr lang="en-US" sz="1500" b="0" i="0" u="none" strike="noStrike" noProof="0" dirty="0">
                          <a:solidFill>
                            <a:srgbClr val="000000"/>
                          </a:solidFill>
                          <a:effectLst/>
                          <a:latin typeface="+mj-lt"/>
                        </a:rPr>
                        <a:t>% </a:t>
                      </a:r>
                    </a:p>
                  </a:txBody>
                  <a:tcPr marL="6350" marR="6350" marT="635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31.0</a:t>
                      </a:r>
                      <a:endParaRPr lang="en-US" sz="1500" noProof="0" dirty="0">
                        <a:effectLst/>
                        <a:latin typeface="+mj-lt"/>
                        <a:ea typeface="+mj-ea"/>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51.8</a:t>
                      </a:r>
                      <a:endParaRPr lang="en-US" sz="1500" noProof="0" dirty="0">
                        <a:effectLst/>
                        <a:latin typeface="+mj-lt"/>
                        <a:ea typeface="+mj-ea"/>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52.3</a:t>
                      </a:r>
                      <a:endParaRPr lang="en-US" sz="150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solidFill>
                            <a:srgbClr val="000000"/>
                          </a:solidFill>
                          <a:effectLst/>
                          <a:latin typeface="+mj-lt"/>
                          <a:ea typeface="Calibri" panose="020F0502020204030204" pitchFamily="34" charset="0"/>
                          <a:cs typeface="Times New Roman" panose="02020603050405020304" pitchFamily="18" charset="0"/>
                        </a:rPr>
                        <a:t>39.9</a:t>
                      </a:r>
                      <a:endParaRPr lang="en-US" sz="150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20.6</a:t>
                      </a:r>
                      <a:endParaRPr lang="en-US" sz="150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39.1</a:t>
                      </a:r>
                      <a:endParaRPr lang="en-US" sz="150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5407223"/>
                  </a:ext>
                </a:extLst>
              </a:tr>
              <a:tr h="762075">
                <a:tc>
                  <a:txBody>
                    <a:bodyPr/>
                    <a:lstStyle/>
                    <a:p>
                      <a:pPr algn="l">
                        <a:spcBef>
                          <a:spcPts val="800"/>
                        </a:spcBef>
                        <a:spcAft>
                          <a:spcPts val="800"/>
                        </a:spcAft>
                      </a:pPr>
                      <a:r>
                        <a:rPr lang="en-US" sz="1600" noProof="0" dirty="0"/>
                        <a:t>Share of average credit of economic units with multiple economic activities relative to average credit balance</a:t>
                      </a:r>
                      <a:endParaRPr lang="en-US" sz="1500" kern="1200" noProof="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ctr"/>
                      <a:r>
                        <a:rPr lang="en-US" sz="1500" b="0" i="0" u="none" strike="noStrike" noProof="0" dirty="0">
                          <a:solidFill>
                            <a:srgbClr val="000000"/>
                          </a:solidFill>
                          <a:effectLst/>
                          <a:latin typeface="+mj-lt"/>
                        </a:rPr>
                        <a:t>% </a:t>
                      </a:r>
                    </a:p>
                  </a:txBody>
                  <a:tcPr marL="6350" marR="6350" marT="635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1.7</a:t>
                      </a:r>
                      <a:endParaRPr lang="en-US" sz="1500" noProof="0" dirty="0">
                        <a:effectLst/>
                        <a:latin typeface="+mj-lt"/>
                        <a:ea typeface="+mj-ea"/>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1.6</a:t>
                      </a:r>
                      <a:endParaRPr lang="en-US" sz="1500" noProof="0" dirty="0">
                        <a:effectLst/>
                        <a:latin typeface="+mj-lt"/>
                        <a:ea typeface="+mj-ea"/>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11.4</a:t>
                      </a:r>
                      <a:endParaRPr lang="en-US" sz="150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solidFill>
                            <a:srgbClr val="000000"/>
                          </a:solidFill>
                          <a:effectLst/>
                          <a:latin typeface="+mj-lt"/>
                          <a:ea typeface="Calibri" panose="020F0502020204030204" pitchFamily="34" charset="0"/>
                          <a:cs typeface="Times New Roman" panose="02020603050405020304" pitchFamily="18" charset="0"/>
                        </a:rPr>
                        <a:t>2.5</a:t>
                      </a:r>
                      <a:endParaRPr lang="en-US" sz="150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28.0</a:t>
                      </a:r>
                      <a:endParaRPr lang="en-US" sz="150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3.3</a:t>
                      </a:r>
                      <a:endParaRPr lang="en-US" sz="150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84276505"/>
                  </a:ext>
                </a:extLst>
              </a:tr>
              <a:tr h="762075">
                <a:tc>
                  <a:txBody>
                    <a:bodyPr/>
                    <a:lstStyle/>
                    <a:p>
                      <a:pPr algn="l">
                        <a:spcBef>
                          <a:spcPts val="800"/>
                        </a:spcBef>
                        <a:spcAft>
                          <a:spcPts val="800"/>
                        </a:spcAft>
                      </a:pPr>
                      <a:r>
                        <a:rPr lang="en-US" sz="1600" noProof="0" dirty="0"/>
                        <a:t>Share of average credit of economic units with unavailable economic activity</a:t>
                      </a:r>
                      <a:r>
                        <a:rPr lang="en-US" sz="1600" baseline="30000" noProof="0" dirty="0"/>
                        <a:t>a</a:t>
                      </a:r>
                      <a:r>
                        <a:rPr lang="en-US" sz="1600" noProof="0" dirty="0"/>
                        <a:t> relative to average credit balance</a:t>
                      </a:r>
                      <a:endParaRPr lang="en-US" sz="1500" kern="1200" noProof="0" dirty="0">
                        <a:solidFill>
                          <a:srgbClr val="000000"/>
                        </a:solidFill>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500" b="0" i="0" u="none" strike="noStrike" noProof="0" dirty="0">
                          <a:solidFill>
                            <a:srgbClr val="000000"/>
                          </a:solidFill>
                          <a:effectLst/>
                          <a:latin typeface="+mj-lt"/>
                        </a:rPr>
                        <a:t>% </a:t>
                      </a:r>
                    </a:p>
                  </a:txBody>
                  <a:tcPr marL="6350" marR="6350" marT="635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37.6</a:t>
                      </a:r>
                      <a:endParaRPr lang="en-US" sz="1500" noProof="0" dirty="0">
                        <a:effectLst/>
                        <a:latin typeface="+mj-lt"/>
                        <a:ea typeface="+mj-ea"/>
                        <a:cs typeface="Times New Roman" panose="02020603050405020304" pitchFamily="18" charset="0"/>
                      </a:endParaRPr>
                    </a:p>
                  </a:txBody>
                  <a:tcPr marL="68580" marR="68580"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28.7</a:t>
                      </a:r>
                      <a:endParaRPr lang="en-US" sz="1500" noProof="0" dirty="0">
                        <a:effectLst/>
                        <a:latin typeface="+mj-lt"/>
                        <a:ea typeface="+mj-ea"/>
                        <a:cs typeface="Times New Roman" panose="02020603050405020304" pitchFamily="18" charset="0"/>
                      </a:endParaRPr>
                    </a:p>
                  </a:txBody>
                  <a:tcPr marL="68580" marR="68580"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29.4</a:t>
                      </a:r>
                      <a:endParaRPr lang="en-US" sz="150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solidFill>
                            <a:srgbClr val="000000"/>
                          </a:solidFill>
                          <a:effectLst/>
                          <a:latin typeface="+mj-lt"/>
                          <a:ea typeface="Calibri" panose="020F0502020204030204" pitchFamily="34" charset="0"/>
                          <a:cs typeface="Times New Roman" panose="02020603050405020304" pitchFamily="18" charset="0"/>
                        </a:rPr>
                        <a:t>43.4</a:t>
                      </a:r>
                      <a:endParaRPr lang="en-US" sz="150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21.9</a:t>
                      </a:r>
                      <a:endParaRPr lang="en-US" sz="150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Bef>
                          <a:spcPts val="800"/>
                        </a:spcBef>
                        <a:spcAft>
                          <a:spcPts val="800"/>
                        </a:spcAft>
                      </a:pPr>
                      <a:r>
                        <a:rPr lang="en-US" sz="1500" noProof="0" dirty="0">
                          <a:effectLst/>
                          <a:latin typeface="+mj-lt"/>
                        </a:rPr>
                        <a:t>33.8</a:t>
                      </a:r>
                      <a:endParaRPr lang="en-US" sz="150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9158928"/>
                  </a:ext>
                </a:extLst>
              </a:tr>
            </a:tbl>
          </a:graphicData>
        </a:graphic>
      </p:graphicFrame>
      <p:sp>
        <p:nvSpPr>
          <p:cNvPr id="7" name="Título 7">
            <a:extLst>
              <a:ext uri="{FF2B5EF4-FFF2-40B4-BE49-F238E27FC236}">
                <a16:creationId xmlns:a16="http://schemas.microsoft.com/office/drawing/2014/main" id="{3098DEC9-3582-7CEB-7268-8A8406C0A1AB}"/>
              </a:ext>
            </a:extLst>
          </p:cNvPr>
          <p:cNvSpPr txBox="1">
            <a:spLocks/>
          </p:cNvSpPr>
          <p:nvPr/>
        </p:nvSpPr>
        <p:spPr>
          <a:xfrm>
            <a:off x="482596" y="1007749"/>
            <a:ext cx="10007604" cy="6604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rgbClr val="0C4688"/>
                </a:solidFill>
                <a:latin typeface="Arial" panose="020B0604020202020204" pitchFamily="34" charset="0"/>
                <a:ea typeface="+mj-ea"/>
                <a:cs typeface="Arial" panose="020B0604020202020204" pitchFamily="34" charset="0"/>
              </a:defRPr>
            </a:lvl1pPr>
          </a:lstStyle>
          <a:p>
            <a:r>
              <a:rPr lang="es-ES_tradnl" sz="1800" dirty="0">
                <a:solidFill>
                  <a:srgbClr val="0070C0"/>
                </a:solidFill>
              </a:rPr>
              <a:t>Table</a:t>
            </a:r>
            <a:r>
              <a:rPr lang="es-ES_tradnl" sz="1800" b="0" dirty="0">
                <a:solidFill>
                  <a:srgbClr val="0070C0"/>
                </a:solidFill>
              </a:rPr>
              <a:t>:</a:t>
            </a:r>
            <a:r>
              <a:rPr lang="es-ES_tradnl" sz="1800" b="0" dirty="0">
                <a:solidFill>
                  <a:schemeClr val="tx1"/>
                </a:solidFill>
              </a:rPr>
              <a:t> </a:t>
            </a:r>
            <a:r>
              <a:rPr lang="en-US" sz="1800" b="0" dirty="0">
                <a:solidFill>
                  <a:schemeClr val="tx1"/>
                </a:solidFill>
              </a:rPr>
              <a:t>Credit indicators for selected cantons, December 2019 – December 2021</a:t>
            </a:r>
            <a:endParaRPr lang="es-ES_tradnl" sz="1800" b="0" dirty="0">
              <a:solidFill>
                <a:schemeClr val="tx1"/>
              </a:solidFill>
            </a:endParaRPr>
          </a:p>
        </p:txBody>
      </p:sp>
      <p:sp>
        <p:nvSpPr>
          <p:cNvPr id="3" name="Rectángulo 2">
            <a:extLst>
              <a:ext uri="{FF2B5EF4-FFF2-40B4-BE49-F238E27FC236}">
                <a16:creationId xmlns:a16="http://schemas.microsoft.com/office/drawing/2014/main" id="{51AAF866-04E6-F05C-109D-E4FFAD90204E}"/>
              </a:ext>
            </a:extLst>
          </p:cNvPr>
          <p:cNvSpPr/>
          <p:nvPr/>
        </p:nvSpPr>
        <p:spPr>
          <a:xfrm>
            <a:off x="9575800" y="2500932"/>
            <a:ext cx="1028700" cy="368300"/>
          </a:xfrm>
          <a:prstGeom prst="rect">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4" name="Rectángulo 3">
            <a:extLst>
              <a:ext uri="{FF2B5EF4-FFF2-40B4-BE49-F238E27FC236}">
                <a16:creationId xmlns:a16="http://schemas.microsoft.com/office/drawing/2014/main" id="{E1E69093-BE5C-3654-AD84-87128FB59250}"/>
              </a:ext>
            </a:extLst>
          </p:cNvPr>
          <p:cNvSpPr/>
          <p:nvPr/>
        </p:nvSpPr>
        <p:spPr>
          <a:xfrm>
            <a:off x="5581650" y="2499640"/>
            <a:ext cx="1028700" cy="368300"/>
          </a:xfrm>
          <a:prstGeom prst="rect">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6" name="Rectángulo 5">
            <a:extLst>
              <a:ext uri="{FF2B5EF4-FFF2-40B4-BE49-F238E27FC236}">
                <a16:creationId xmlns:a16="http://schemas.microsoft.com/office/drawing/2014/main" id="{F6D2FD1A-5725-7D66-54E1-8F23E5B25470}"/>
              </a:ext>
            </a:extLst>
          </p:cNvPr>
          <p:cNvSpPr/>
          <p:nvPr/>
        </p:nvSpPr>
        <p:spPr>
          <a:xfrm>
            <a:off x="7772400" y="3244850"/>
            <a:ext cx="1028700" cy="368300"/>
          </a:xfrm>
          <a:prstGeom prst="rect">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9" name="Rectángulo 8">
            <a:extLst>
              <a:ext uri="{FF2B5EF4-FFF2-40B4-BE49-F238E27FC236}">
                <a16:creationId xmlns:a16="http://schemas.microsoft.com/office/drawing/2014/main" id="{6BE39653-C12F-2D8A-F746-CA5AEB25A59C}"/>
              </a:ext>
            </a:extLst>
          </p:cNvPr>
          <p:cNvSpPr/>
          <p:nvPr/>
        </p:nvSpPr>
        <p:spPr>
          <a:xfrm>
            <a:off x="7772400" y="4166162"/>
            <a:ext cx="1003300" cy="1186935"/>
          </a:xfrm>
          <a:prstGeom prst="rect">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1" name="CuadroTexto 10">
            <a:extLst>
              <a:ext uri="{FF2B5EF4-FFF2-40B4-BE49-F238E27FC236}">
                <a16:creationId xmlns:a16="http://schemas.microsoft.com/office/drawing/2014/main" id="{A3844BD8-6539-A24E-90B3-11717123A98A}"/>
              </a:ext>
            </a:extLst>
          </p:cNvPr>
          <p:cNvSpPr txBox="1"/>
          <p:nvPr/>
        </p:nvSpPr>
        <p:spPr>
          <a:xfrm>
            <a:off x="482596" y="6354396"/>
            <a:ext cx="11140440" cy="276999"/>
          </a:xfrm>
          <a:prstGeom prst="rect">
            <a:avLst/>
          </a:prstGeom>
          <a:noFill/>
        </p:spPr>
        <p:txBody>
          <a:bodyPr wrap="square">
            <a:spAutoFit/>
          </a:bodyPr>
          <a:lstStyle/>
          <a:p>
            <a:r>
              <a:rPr lang="es-CR" sz="1200" dirty="0"/>
              <a:t>a/ </a:t>
            </a:r>
            <a:r>
              <a:rPr lang="en-US" sz="1200" dirty="0"/>
              <a:t>Credits assigned to economic units for which an economic activity is not available</a:t>
            </a:r>
            <a:r>
              <a:rPr lang="es-CR" sz="1200" dirty="0"/>
              <a:t>. </a:t>
            </a:r>
          </a:p>
        </p:txBody>
      </p:sp>
      <p:sp>
        <p:nvSpPr>
          <p:cNvPr id="13" name="CuadroTexto 12">
            <a:extLst>
              <a:ext uri="{FF2B5EF4-FFF2-40B4-BE49-F238E27FC236}">
                <a16:creationId xmlns:a16="http://schemas.microsoft.com/office/drawing/2014/main" id="{9F3ED3C6-4365-EEA4-0257-C47AAC520F4C}"/>
              </a:ext>
            </a:extLst>
          </p:cNvPr>
          <p:cNvSpPr txBox="1"/>
          <p:nvPr/>
        </p:nvSpPr>
        <p:spPr>
          <a:xfrm>
            <a:off x="565484" y="520943"/>
            <a:ext cx="3520516" cy="553998"/>
          </a:xfrm>
          <a:prstGeom prst="rect">
            <a:avLst/>
          </a:prstGeom>
          <a:noFill/>
        </p:spPr>
        <p:txBody>
          <a:bodyPr wrap="none" rtlCol="0">
            <a:spAutoFit/>
          </a:bodyPr>
          <a:lstStyle/>
          <a:p>
            <a:r>
              <a:rPr lang="en-US" sz="3000" b="1" dirty="0">
                <a:solidFill>
                  <a:srgbClr val="053A64"/>
                </a:solidFill>
              </a:rPr>
              <a:t>Credit information</a:t>
            </a:r>
          </a:p>
        </p:txBody>
      </p:sp>
    </p:spTree>
    <p:extLst>
      <p:ext uri="{BB962C8B-B14F-4D97-AF65-F5344CB8AC3E}">
        <p14:creationId xmlns:p14="http://schemas.microsoft.com/office/powerpoint/2010/main" val="955564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1E125333-DB3A-9952-1669-6E44007F6BF9}"/>
              </a:ext>
            </a:extLst>
          </p:cNvPr>
          <p:cNvSpPr>
            <a:spLocks noGrp="1"/>
          </p:cNvSpPr>
          <p:nvPr>
            <p:ph type="sldNum" sz="quarter" idx="12"/>
          </p:nvPr>
        </p:nvSpPr>
        <p:spPr/>
        <p:txBody>
          <a:bodyPr/>
          <a:lstStyle/>
          <a:p>
            <a:fld id="{4C4FEAE9-8A50-AC4A-A49D-59C94BE99D77}" type="slidenum">
              <a:rPr lang="es-ES_tradnl" smtClean="0"/>
              <a:t>17</a:t>
            </a:fld>
            <a:endParaRPr lang="es-ES_tradnl"/>
          </a:p>
        </p:txBody>
      </p:sp>
      <p:graphicFrame>
        <p:nvGraphicFramePr>
          <p:cNvPr id="12" name="Marcador de contenido 4">
            <a:extLst>
              <a:ext uri="{FF2B5EF4-FFF2-40B4-BE49-F238E27FC236}">
                <a16:creationId xmlns:a16="http://schemas.microsoft.com/office/drawing/2014/main" id="{703DEB2E-73B2-CF75-100B-AAAD2479EBBD}"/>
              </a:ext>
            </a:extLst>
          </p:cNvPr>
          <p:cNvGraphicFramePr>
            <a:graphicFrameLocks noGrp="1"/>
          </p:cNvGraphicFramePr>
          <p:nvPr>
            <p:ph idx="4294967295"/>
            <p:extLst>
              <p:ext uri="{D42A27DB-BD31-4B8C-83A1-F6EECF244321}">
                <p14:modId xmlns:p14="http://schemas.microsoft.com/office/powerpoint/2010/main" val="1137507719"/>
              </p:ext>
            </p:extLst>
          </p:nvPr>
        </p:nvGraphicFramePr>
        <p:xfrm>
          <a:off x="490217" y="1673225"/>
          <a:ext cx="11328403" cy="4765386"/>
        </p:xfrm>
        <a:graphic>
          <a:graphicData uri="http://schemas.openxmlformats.org/drawingml/2006/table">
            <a:tbl>
              <a:tblPr firstRow="1" bandRow="1">
                <a:tableStyleId>{5940675A-B579-460E-94D1-54222C63F5DA}</a:tableStyleId>
              </a:tblPr>
              <a:tblGrid>
                <a:gridCol w="7303413">
                  <a:extLst>
                    <a:ext uri="{9D8B030D-6E8A-4147-A177-3AD203B41FA5}">
                      <a16:colId xmlns:a16="http://schemas.microsoft.com/office/drawing/2014/main" val="2660318909"/>
                    </a:ext>
                  </a:extLst>
                </a:gridCol>
                <a:gridCol w="2069191">
                  <a:extLst>
                    <a:ext uri="{9D8B030D-6E8A-4147-A177-3AD203B41FA5}">
                      <a16:colId xmlns:a16="http://schemas.microsoft.com/office/drawing/2014/main" val="4262896321"/>
                    </a:ext>
                  </a:extLst>
                </a:gridCol>
                <a:gridCol w="1955799">
                  <a:extLst>
                    <a:ext uri="{9D8B030D-6E8A-4147-A177-3AD203B41FA5}">
                      <a16:colId xmlns:a16="http://schemas.microsoft.com/office/drawing/2014/main" val="1923838995"/>
                    </a:ext>
                  </a:extLst>
                </a:gridCol>
              </a:tblGrid>
              <a:tr h="396000">
                <a:tc>
                  <a:txBody>
                    <a:bodyPr/>
                    <a:lstStyle/>
                    <a:p>
                      <a:pPr algn="l">
                        <a:lnSpc>
                          <a:spcPct val="100000"/>
                        </a:lnSpc>
                      </a:pPr>
                      <a:r>
                        <a:rPr lang="en-US" sz="1600" b="1" noProof="0" dirty="0">
                          <a:latin typeface="+mj-lt"/>
                        </a:rPr>
                        <a:t>Indicator</a:t>
                      </a: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r>
                        <a:rPr lang="en-US" sz="1600" b="1" noProof="0" dirty="0">
                          <a:latin typeface="+mj-lt"/>
                        </a:rPr>
                        <a:t>Unit</a:t>
                      </a:r>
                      <a:endParaRPr lang="en-US" sz="1400" b="0" i="1" noProof="0" dirty="0">
                        <a:latin typeface="+mj-lt"/>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endParaRPr lang="en-US" sz="1400" b="0" i="1" noProof="0" dirty="0">
                        <a:latin typeface="+mj-lt"/>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69465619"/>
                  </a:ext>
                </a:extLst>
              </a:tr>
              <a:tr h="454770">
                <a:tc>
                  <a:txBody>
                    <a:bodyPr/>
                    <a:lstStyle/>
                    <a:p>
                      <a:pPr>
                        <a:lnSpc>
                          <a:spcPct val="107000"/>
                        </a:lnSpc>
                      </a:pPr>
                      <a:r>
                        <a:rPr lang="en-US" sz="1600" noProof="0" dirty="0"/>
                        <a:t>Average gross value added (GVA) (2019-2021)</a:t>
                      </a:r>
                      <a:endParaRPr lang="en-US" sz="1600" i="0" noProof="0" dirty="0">
                        <a:effectLst/>
                        <a:latin typeface="+mj-lt"/>
                        <a:ea typeface="Calibri" panose="020F0502020204030204" pitchFamily="34" charset="0"/>
                        <a:cs typeface="Times New Roman" panose="02020603050405020304" pitchFamily="18" charset="0"/>
                      </a:endParaRP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0000"/>
                        </a:lnSpc>
                        <a:spcBef>
                          <a:spcPts val="800"/>
                        </a:spcBef>
                        <a:spcAft>
                          <a:spcPts val="800"/>
                        </a:spcAft>
                      </a:pPr>
                      <a:r>
                        <a:rPr lang="en-US" sz="1600" i="0" noProof="0" dirty="0">
                          <a:effectLst/>
                          <a:latin typeface="+mj-lt"/>
                        </a:rPr>
                        <a:t>million CRC</a:t>
                      </a:r>
                      <a:endParaRPr lang="en-US" sz="1600" i="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pPr>
                      <a:r>
                        <a:rPr lang="en-US" sz="1600" i="0" noProof="0" dirty="0">
                          <a:effectLst/>
                          <a:latin typeface="+mj-lt"/>
                          <a:ea typeface="Calibri" panose="020F0502020204030204" pitchFamily="34" charset="0"/>
                          <a:cs typeface="Times New Roman" panose="02020603050405020304" pitchFamily="18" charset="0"/>
                        </a:rPr>
                        <a:t>197 418.2</a:t>
                      </a: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12316351"/>
                  </a:ext>
                </a:extLst>
              </a:tr>
              <a:tr h="576000">
                <a:tc rowSpan="2">
                  <a:txBody>
                    <a:bodyPr/>
                    <a:lstStyle/>
                    <a:p>
                      <a:pPr>
                        <a:lnSpc>
                          <a:spcPct val="160000"/>
                        </a:lnSpc>
                      </a:pPr>
                      <a:r>
                        <a:rPr lang="en-US" sz="1600" noProof="0" dirty="0"/>
                        <a:t>Main economic activity, avg. 2019 – 2021</a:t>
                      </a:r>
                      <a:endParaRPr lang="en-US" sz="1600" i="0" noProof="0" dirty="0">
                        <a:effectLst/>
                        <a:latin typeface="+mj-lt"/>
                        <a:ea typeface="Calibri" panose="020F0502020204030204" pitchFamily="34" charset="0"/>
                        <a:cs typeface="Times New Roman" panose="02020603050405020304" pitchFamily="18" charset="0"/>
                      </a:endParaRP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0000"/>
                        </a:lnSpc>
                        <a:spcBef>
                          <a:spcPts val="800"/>
                        </a:spcBef>
                        <a:spcAft>
                          <a:spcPts val="800"/>
                        </a:spcAft>
                      </a:pPr>
                      <a:r>
                        <a:rPr lang="en-US" sz="1600" i="0" noProof="0" dirty="0">
                          <a:effectLst/>
                          <a:latin typeface="+mj-lt"/>
                        </a:rPr>
                        <a:t>National accounts classification</a:t>
                      </a:r>
                      <a:endParaRPr lang="en-US" sz="1600" i="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r>
                        <a:rPr lang="en-US" sz="1600" b="0" i="0" u="none" strike="noStrike" noProof="0" dirty="0">
                          <a:solidFill>
                            <a:srgbClr val="000000"/>
                          </a:solidFill>
                          <a:effectLst/>
                          <a:latin typeface="+mj-lt"/>
                        </a:rPr>
                        <a:t>EA014 – Banana cultivation</a:t>
                      </a:r>
                    </a:p>
                  </a:txBody>
                  <a:tcPr marL="6350" marR="6350" marT="635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24654556"/>
                  </a:ext>
                </a:extLst>
              </a:tr>
              <a:tr h="454770">
                <a:tc vMerge="1">
                  <a:txBody>
                    <a:bodyPr/>
                    <a:lstStyle/>
                    <a:p>
                      <a:pPr>
                        <a:lnSpc>
                          <a:spcPct val="160000"/>
                        </a:lnSpc>
                      </a:pPr>
                      <a:endParaRPr lang="es-CR" sz="1600" i="0" dirty="0">
                        <a:effectLst/>
                        <a:latin typeface="+mj-lt"/>
                        <a:ea typeface="Calibri" panose="020F0502020204030204" pitchFamily="34" charset="0"/>
                        <a:cs typeface="Times New Roman" panose="02020603050405020304" pitchFamily="18" charset="0"/>
                      </a:endParaRPr>
                    </a:p>
                  </a:txBody>
                  <a:tcPr marL="44450" marR="4445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indent="292100" algn="ctr">
                        <a:lnSpc>
                          <a:spcPct val="110000"/>
                        </a:lnSpc>
                        <a:spcBef>
                          <a:spcPts val="800"/>
                        </a:spcBef>
                        <a:spcAft>
                          <a:spcPts val="800"/>
                        </a:spcAft>
                      </a:pPr>
                      <a:r>
                        <a:rPr lang="en-US" sz="1600" i="0" noProof="0" dirty="0">
                          <a:effectLst/>
                          <a:latin typeface="+mj-lt"/>
                        </a:rPr>
                        <a:t>Avg.% GVA</a:t>
                      </a:r>
                      <a:endParaRPr lang="en-US" sz="1600" i="0" noProof="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r>
                        <a:rPr lang="en-US" sz="1600" b="0" i="0" u="none" strike="noStrike" noProof="0" dirty="0">
                          <a:solidFill>
                            <a:srgbClr val="000000"/>
                          </a:solidFill>
                          <a:effectLst/>
                          <a:latin typeface="+mj-lt"/>
                        </a:rPr>
                        <a:t>55.2</a:t>
                      </a:r>
                    </a:p>
                  </a:txBody>
                  <a:tcPr marL="6350" marR="6350" marT="635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5407223"/>
                  </a:ext>
                </a:extLst>
              </a:tr>
              <a:tr h="468000">
                <a:tc gridSpan="3">
                  <a:txBody>
                    <a:bodyPr/>
                    <a:lstStyle/>
                    <a:p>
                      <a:pPr>
                        <a:lnSpc>
                          <a:spcPct val="160000"/>
                        </a:lnSpc>
                      </a:pPr>
                      <a:r>
                        <a:rPr lang="en-US" sz="1600" b="1" noProof="0" dirty="0"/>
                        <a:t>Top 3 economic activities (sections), avg. 2019 – 2021</a:t>
                      </a:r>
                      <a:endParaRPr lang="en-US" sz="1600" b="1" noProof="0" dirty="0">
                        <a:effectLst/>
                        <a:latin typeface="+mj-lt"/>
                      </a:endParaRP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es-CR" sz="1600" b="1" i="0" u="none" strike="noStrike" dirty="0">
                        <a:solidFill>
                          <a:srgbClr val="000000"/>
                        </a:solidFill>
                        <a:effectLst/>
                        <a:latin typeface="Arial" panose="020B0604020202020204" pitchFamily="34" charset="0"/>
                      </a:endParaRPr>
                    </a:p>
                  </a:txBody>
                  <a:tcPr marL="6350" marR="6350" marT="635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pPr algn="r" fontAlgn="ctr"/>
                      <a:endParaRPr lang="es-CR" sz="1600" b="1" i="0" u="none" strike="noStrike" dirty="0">
                        <a:solidFill>
                          <a:srgbClr val="000000"/>
                        </a:solidFill>
                        <a:effectLst/>
                        <a:latin typeface="Arial" panose="020B0604020202020204" pitchFamily="34" charset="0"/>
                      </a:endParaRPr>
                    </a:p>
                  </a:txBody>
                  <a:tcPr marL="6350" marR="6350" marT="635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84276505"/>
                  </a:ext>
                </a:extLst>
              </a:tr>
              <a:tr h="454770">
                <a:tc>
                  <a:txBody>
                    <a:bodyPr/>
                    <a:lstStyle/>
                    <a:p>
                      <a:pPr>
                        <a:lnSpc>
                          <a:spcPct val="160000"/>
                        </a:lnSpc>
                      </a:pPr>
                      <a:r>
                        <a:rPr lang="en-US" sz="1600" noProof="0" dirty="0">
                          <a:effectLst/>
                          <a:latin typeface="+mj-lt"/>
                          <a:ea typeface="Calibri" panose="020F0502020204030204" pitchFamily="34" charset="0"/>
                          <a:cs typeface="Times New Roman" panose="02020603050405020304" pitchFamily="18" charset="0"/>
                        </a:rPr>
                        <a:t>1. A- Agriculture, forestry and fishing</a:t>
                      </a: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indent="292100" algn="ctr">
                        <a:lnSpc>
                          <a:spcPct val="110000"/>
                        </a:lnSpc>
                        <a:spcBef>
                          <a:spcPts val="800"/>
                        </a:spcBef>
                        <a:spcAft>
                          <a:spcPts val="800"/>
                        </a:spcAft>
                      </a:pPr>
                      <a:r>
                        <a:rPr kumimoji="0" lang="en-US" sz="1600" b="0" i="0" u="none" strike="noStrike" kern="1200" cap="none" spc="0" normalizeH="0" baseline="0" noProof="0" dirty="0">
                          <a:ln>
                            <a:noFill/>
                          </a:ln>
                          <a:solidFill>
                            <a:prstClr val="black"/>
                          </a:solidFill>
                          <a:effectLst/>
                          <a:uLnTx/>
                          <a:uFillTx/>
                          <a:latin typeface="Arial" panose="020B0604020202020204"/>
                          <a:ea typeface="+mn-ea"/>
                          <a:cs typeface="+mn-cs"/>
                        </a:rPr>
                        <a:t>Avg.% GVA</a:t>
                      </a:r>
                      <a:endParaRPr lang="en-US" sz="16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r>
                        <a:rPr lang="en-US" sz="1600" b="0" i="0" u="none" strike="noStrike" noProof="0" dirty="0">
                          <a:solidFill>
                            <a:srgbClr val="000000"/>
                          </a:solidFill>
                          <a:effectLst/>
                          <a:latin typeface="Arial" panose="020B0604020202020204" pitchFamily="34" charset="0"/>
                        </a:rPr>
                        <a:t>57.5</a:t>
                      </a:r>
                    </a:p>
                  </a:txBody>
                  <a:tcPr marL="6350" marR="6350" marT="635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9158928"/>
                  </a:ext>
                </a:extLst>
              </a:tr>
              <a:tr h="454770">
                <a:tc>
                  <a:txBody>
                    <a:bodyPr/>
                    <a:lstStyle/>
                    <a:p>
                      <a:pPr>
                        <a:lnSpc>
                          <a:spcPct val="160000"/>
                        </a:lnSpc>
                      </a:pPr>
                      <a:r>
                        <a:rPr lang="en-US" sz="1600" noProof="0" dirty="0">
                          <a:effectLst/>
                          <a:latin typeface="+mj-lt"/>
                          <a:ea typeface="Calibri" panose="020F0502020204030204" pitchFamily="34" charset="0"/>
                          <a:cs typeface="Times New Roman" panose="02020603050405020304" pitchFamily="18" charset="0"/>
                        </a:rPr>
                        <a:t>2. P- Education</a:t>
                      </a: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indent="292100" algn="ctr">
                        <a:lnSpc>
                          <a:spcPct val="110000"/>
                        </a:lnSpc>
                        <a:spcBef>
                          <a:spcPts val="800"/>
                        </a:spcBef>
                        <a:spcAft>
                          <a:spcPts val="800"/>
                        </a:spcAft>
                      </a:pPr>
                      <a:r>
                        <a:rPr kumimoji="0" lang="en-US" sz="1600" b="0" i="0" u="none" strike="noStrike" kern="1200" cap="none" spc="0" normalizeH="0" baseline="0" noProof="0" dirty="0">
                          <a:ln>
                            <a:noFill/>
                          </a:ln>
                          <a:solidFill>
                            <a:prstClr val="black"/>
                          </a:solidFill>
                          <a:effectLst/>
                          <a:uLnTx/>
                          <a:uFillTx/>
                          <a:latin typeface="Arial" panose="020B0604020202020204"/>
                          <a:ea typeface="+mn-ea"/>
                          <a:cs typeface="+mn-cs"/>
                        </a:rPr>
                        <a:t>Avg.% GVA</a:t>
                      </a:r>
                      <a:endParaRPr lang="en-US" sz="16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r>
                        <a:rPr lang="en-US" sz="1600" b="0" i="0" u="none" strike="noStrike" noProof="0" dirty="0">
                          <a:solidFill>
                            <a:srgbClr val="000000"/>
                          </a:solidFill>
                          <a:effectLst/>
                          <a:latin typeface="Arial" panose="020B0604020202020204" pitchFamily="34" charset="0"/>
                        </a:rPr>
                        <a:t>8.9</a:t>
                      </a:r>
                    </a:p>
                  </a:txBody>
                  <a:tcPr marL="6350" marR="6350" marT="635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73505083"/>
                  </a:ext>
                </a:extLst>
              </a:tr>
              <a:tr h="454770">
                <a:tc>
                  <a:txBody>
                    <a:bodyPr/>
                    <a:lstStyle/>
                    <a:p>
                      <a:pPr>
                        <a:lnSpc>
                          <a:spcPct val="160000"/>
                        </a:lnSpc>
                      </a:pPr>
                      <a:r>
                        <a:rPr lang="en-US" sz="1600" noProof="0" dirty="0">
                          <a:effectLst/>
                          <a:latin typeface="+mj-lt"/>
                          <a:ea typeface="Calibri" panose="020F0502020204030204" pitchFamily="34" charset="0"/>
                          <a:cs typeface="Times New Roman" panose="02020603050405020304" pitchFamily="18" charset="0"/>
                        </a:rPr>
                        <a:t>3. B- Mining and quarrying </a:t>
                      </a: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indent="292100" algn="ctr">
                        <a:lnSpc>
                          <a:spcPct val="110000"/>
                        </a:lnSpc>
                        <a:spcBef>
                          <a:spcPts val="800"/>
                        </a:spcBef>
                        <a:spcAft>
                          <a:spcPts val="800"/>
                        </a:spcAft>
                      </a:pPr>
                      <a:r>
                        <a:rPr kumimoji="0" lang="en-US" sz="1600" b="0" i="0" u="none" strike="noStrike" kern="1200" cap="none" spc="0" normalizeH="0" baseline="0" noProof="0" dirty="0">
                          <a:ln>
                            <a:noFill/>
                          </a:ln>
                          <a:solidFill>
                            <a:prstClr val="black"/>
                          </a:solidFill>
                          <a:effectLst/>
                          <a:uLnTx/>
                          <a:uFillTx/>
                          <a:latin typeface="Arial" panose="020B0604020202020204"/>
                          <a:ea typeface="+mn-ea"/>
                          <a:cs typeface="+mn-cs"/>
                        </a:rPr>
                        <a:t>Avg.% GVA</a:t>
                      </a:r>
                      <a:endParaRPr lang="en-US" sz="16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r>
                        <a:rPr lang="en-US" sz="1600" b="0" i="0" u="none" strike="noStrike" noProof="0" dirty="0">
                          <a:solidFill>
                            <a:srgbClr val="000000"/>
                          </a:solidFill>
                          <a:effectLst/>
                          <a:latin typeface="Arial" panose="020B0604020202020204" pitchFamily="34" charset="0"/>
                        </a:rPr>
                        <a:t>5.7</a:t>
                      </a:r>
                    </a:p>
                  </a:txBody>
                  <a:tcPr marL="6350" marR="6350" marT="635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32603222"/>
                  </a:ext>
                </a:extLst>
              </a:tr>
              <a:tr h="756000">
                <a:tc rowSpan="2">
                  <a:txBody>
                    <a:bodyPr/>
                    <a:lstStyle/>
                    <a:p>
                      <a:pPr>
                        <a:lnSpc>
                          <a:spcPct val="160000"/>
                        </a:lnSpc>
                      </a:pPr>
                      <a:r>
                        <a:rPr lang="en-US" sz="1600" noProof="0" dirty="0"/>
                        <a:t>Economic activity section with the largest share of avg. credit balance</a:t>
                      </a:r>
                      <a:endParaRPr lang="en-US" sz="1600" noProof="0" dirty="0">
                        <a:effectLst/>
                        <a:latin typeface="+mj-lt"/>
                        <a:ea typeface="Calibri" panose="020F0502020204030204" pitchFamily="34" charset="0"/>
                        <a:cs typeface="Times New Roman" panose="02020603050405020304" pitchFamily="18" charset="0"/>
                      </a:endParaRP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lnSpc>
                          <a:spcPct val="110000"/>
                        </a:lnSpc>
                        <a:spcBef>
                          <a:spcPts val="800"/>
                        </a:spcBef>
                        <a:spcAft>
                          <a:spcPts val="800"/>
                        </a:spcAft>
                      </a:pPr>
                      <a:r>
                        <a:rPr lang="en-US" sz="1600" noProof="0" dirty="0">
                          <a:effectLst/>
                        </a:rPr>
                        <a:t>ISIC Rev.4</a:t>
                      </a:r>
                      <a:endParaRPr lang="en-US" sz="16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ctr"/>
                      <a:r>
                        <a:rPr lang="en-US" sz="1600" b="0" i="0" u="none" strike="noStrike" noProof="0" dirty="0">
                          <a:solidFill>
                            <a:srgbClr val="000000"/>
                          </a:solidFill>
                          <a:effectLst/>
                          <a:latin typeface="Arial" panose="020B0604020202020204" pitchFamily="34" charset="0"/>
                        </a:rPr>
                        <a:t>A- Agriculture, forestry and fishing </a:t>
                      </a:r>
                    </a:p>
                  </a:txBody>
                  <a:tcPr marL="6350" marR="6350" marT="635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44812897"/>
                  </a:ext>
                </a:extLst>
              </a:tr>
              <a:tr h="295536">
                <a:tc vMerge="1">
                  <a:txBody>
                    <a:bodyPr/>
                    <a:lstStyle/>
                    <a:p>
                      <a:pPr>
                        <a:lnSpc>
                          <a:spcPct val="160000"/>
                        </a:lnSpc>
                      </a:pPr>
                      <a:endParaRPr lang="es-CR" sz="1600" b="1" dirty="0">
                        <a:effectLst/>
                        <a:latin typeface="+mj-lt"/>
                        <a:ea typeface="Calibri" panose="020F0502020204030204" pitchFamily="34" charset="0"/>
                        <a:cs typeface="Times New Roman" panose="02020603050405020304" pitchFamily="18" charset="0"/>
                      </a:endParaRPr>
                    </a:p>
                  </a:txBody>
                  <a:tcPr marL="44450" marR="44450" marT="0" marB="0" anchor="ct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0000"/>
                        </a:lnSpc>
                        <a:spcBef>
                          <a:spcPts val="800"/>
                        </a:spcBef>
                        <a:spcAft>
                          <a:spcPts val="800"/>
                        </a:spcAft>
                      </a:pPr>
                      <a:r>
                        <a:rPr lang="en-US" sz="1600" noProof="0" dirty="0">
                          <a:effectLst/>
                        </a:rPr>
                        <a:t>%</a:t>
                      </a:r>
                      <a:endParaRPr lang="en-US" sz="16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r" fontAlgn="ctr"/>
                      <a:r>
                        <a:rPr lang="en-US" sz="1600" b="0" i="0" u="none" strike="noStrike" noProof="0" dirty="0">
                          <a:solidFill>
                            <a:srgbClr val="000000"/>
                          </a:solidFill>
                          <a:effectLst/>
                          <a:latin typeface="Arial" panose="020B0604020202020204" pitchFamily="34" charset="0"/>
                        </a:rPr>
                        <a:t>45.9</a:t>
                      </a:r>
                    </a:p>
                  </a:txBody>
                  <a:tcPr marL="6350" marR="6350" marT="635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423612435"/>
                  </a:ext>
                </a:extLst>
              </a:tr>
            </a:tbl>
          </a:graphicData>
        </a:graphic>
      </p:graphicFrame>
      <p:sp>
        <p:nvSpPr>
          <p:cNvPr id="7" name="Título 7">
            <a:extLst>
              <a:ext uri="{FF2B5EF4-FFF2-40B4-BE49-F238E27FC236}">
                <a16:creationId xmlns:a16="http://schemas.microsoft.com/office/drawing/2014/main" id="{3098DEC9-3582-7CEB-7268-8A8406C0A1AB}"/>
              </a:ext>
            </a:extLst>
          </p:cNvPr>
          <p:cNvSpPr txBox="1">
            <a:spLocks/>
          </p:cNvSpPr>
          <p:nvPr/>
        </p:nvSpPr>
        <p:spPr>
          <a:xfrm>
            <a:off x="482596" y="1152540"/>
            <a:ext cx="8864602" cy="6604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rgbClr val="0C4688"/>
                </a:solidFill>
                <a:latin typeface="Arial" panose="020B0604020202020204" pitchFamily="34" charset="0"/>
                <a:ea typeface="+mj-ea"/>
                <a:cs typeface="Arial" panose="020B0604020202020204" pitchFamily="34" charset="0"/>
              </a:defRPr>
            </a:lvl1pPr>
          </a:lstStyle>
          <a:p>
            <a:r>
              <a:rPr lang="es-ES_tradnl" sz="1800" dirty="0">
                <a:solidFill>
                  <a:srgbClr val="0070C0"/>
                </a:solidFill>
              </a:rPr>
              <a:t>Table:</a:t>
            </a:r>
            <a:r>
              <a:rPr lang="es-ES_tradnl" sz="1800" b="0" dirty="0">
                <a:solidFill>
                  <a:schemeClr val="tx1"/>
                </a:solidFill>
              </a:rPr>
              <a:t> </a:t>
            </a:r>
            <a:r>
              <a:rPr lang="en-US" sz="1800" b="0" dirty="0">
                <a:solidFill>
                  <a:schemeClr val="tx1"/>
                </a:solidFill>
              </a:rPr>
              <a:t>Production indicators by canton - </a:t>
            </a:r>
            <a:r>
              <a:rPr lang="en-US" sz="1800" dirty="0">
                <a:solidFill>
                  <a:srgbClr val="0070C0"/>
                </a:solidFill>
              </a:rPr>
              <a:t>Matina</a:t>
            </a:r>
          </a:p>
        </p:txBody>
      </p:sp>
      <p:sp>
        <p:nvSpPr>
          <p:cNvPr id="13" name="Rectángulo 12">
            <a:extLst>
              <a:ext uri="{FF2B5EF4-FFF2-40B4-BE49-F238E27FC236}">
                <a16:creationId xmlns:a16="http://schemas.microsoft.com/office/drawing/2014/main" id="{84238F46-EB17-AA91-3F32-86AE2FD70590}"/>
              </a:ext>
            </a:extLst>
          </p:cNvPr>
          <p:cNvSpPr/>
          <p:nvPr/>
        </p:nvSpPr>
        <p:spPr>
          <a:xfrm>
            <a:off x="482596" y="4055555"/>
            <a:ext cx="3530604" cy="427545"/>
          </a:xfrm>
          <a:prstGeom prst="rect">
            <a:avLst/>
          </a:prstGeom>
          <a:noFill/>
          <a:ln w="381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4" name="Rectángulo 13">
            <a:extLst>
              <a:ext uri="{FF2B5EF4-FFF2-40B4-BE49-F238E27FC236}">
                <a16:creationId xmlns:a16="http://schemas.microsoft.com/office/drawing/2014/main" id="{CAB35136-54B7-D9BD-3A63-83A90032918A}"/>
              </a:ext>
            </a:extLst>
          </p:cNvPr>
          <p:cNvSpPr/>
          <p:nvPr/>
        </p:nvSpPr>
        <p:spPr>
          <a:xfrm>
            <a:off x="11203938" y="3153133"/>
            <a:ext cx="685801" cy="365125"/>
          </a:xfrm>
          <a:prstGeom prst="rect">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5" name="Rectángulo 14">
            <a:extLst>
              <a:ext uri="{FF2B5EF4-FFF2-40B4-BE49-F238E27FC236}">
                <a16:creationId xmlns:a16="http://schemas.microsoft.com/office/drawing/2014/main" id="{B7BA24D1-0D97-75D3-EEA3-4DC4AEB90BDF}"/>
              </a:ext>
            </a:extLst>
          </p:cNvPr>
          <p:cNvSpPr/>
          <p:nvPr/>
        </p:nvSpPr>
        <p:spPr>
          <a:xfrm>
            <a:off x="9946637" y="2523831"/>
            <a:ext cx="1943102" cy="546100"/>
          </a:xfrm>
          <a:prstGeom prst="rect">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6" name="Rectángulo 15">
            <a:extLst>
              <a:ext uri="{FF2B5EF4-FFF2-40B4-BE49-F238E27FC236}">
                <a16:creationId xmlns:a16="http://schemas.microsoft.com/office/drawing/2014/main" id="{526FE723-64AA-7EE0-03A5-F7F1AC7F3112}"/>
              </a:ext>
            </a:extLst>
          </p:cNvPr>
          <p:cNvSpPr/>
          <p:nvPr/>
        </p:nvSpPr>
        <p:spPr>
          <a:xfrm>
            <a:off x="9946636" y="5363655"/>
            <a:ext cx="1871983" cy="770445"/>
          </a:xfrm>
          <a:prstGeom prst="rect">
            <a:avLst/>
          </a:prstGeom>
          <a:noFill/>
          <a:ln w="381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3" name="CuadroTexto 2">
            <a:extLst>
              <a:ext uri="{FF2B5EF4-FFF2-40B4-BE49-F238E27FC236}">
                <a16:creationId xmlns:a16="http://schemas.microsoft.com/office/drawing/2014/main" id="{F929C848-A48B-BACF-507D-DFEDB0317717}"/>
              </a:ext>
            </a:extLst>
          </p:cNvPr>
          <p:cNvSpPr txBox="1"/>
          <p:nvPr/>
        </p:nvSpPr>
        <p:spPr>
          <a:xfrm>
            <a:off x="565484" y="520943"/>
            <a:ext cx="6152646" cy="553998"/>
          </a:xfrm>
          <a:prstGeom prst="rect">
            <a:avLst/>
          </a:prstGeom>
          <a:noFill/>
        </p:spPr>
        <p:txBody>
          <a:bodyPr wrap="none" rtlCol="0">
            <a:spAutoFit/>
          </a:bodyPr>
          <a:lstStyle/>
          <a:p>
            <a:r>
              <a:rPr lang="en-US" sz="3000" b="1" dirty="0">
                <a:solidFill>
                  <a:srgbClr val="053A64"/>
                </a:solidFill>
              </a:rPr>
              <a:t>Credit and production indicators</a:t>
            </a:r>
          </a:p>
        </p:txBody>
      </p:sp>
    </p:spTree>
    <p:extLst>
      <p:ext uri="{BB962C8B-B14F-4D97-AF65-F5344CB8AC3E}">
        <p14:creationId xmlns:p14="http://schemas.microsoft.com/office/powerpoint/2010/main" val="208895255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down)">
                                      <p:cBhvr>
                                        <p:cTn id="17" dur="500"/>
                                        <p:tgtEl>
                                          <p:spTgt spid="13"/>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down)">
                                      <p:cBhvr>
                                        <p:cTn id="2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403CFB99-AF80-8F22-C52E-BBC9527605C3}"/>
              </a:ext>
            </a:extLst>
          </p:cNvPr>
          <p:cNvSpPr>
            <a:spLocks noGrp="1"/>
          </p:cNvSpPr>
          <p:nvPr>
            <p:ph type="sldNum" sz="quarter" idx="12"/>
          </p:nvPr>
        </p:nvSpPr>
        <p:spPr/>
        <p:txBody>
          <a:bodyPr/>
          <a:lstStyle/>
          <a:p>
            <a:fld id="{0EEA9A39-DF7C-004C-A818-95F07E82331A}" type="slidenum">
              <a:rPr lang="es-CR" smtClean="0"/>
              <a:t>18</a:t>
            </a:fld>
            <a:endParaRPr lang="es-CR"/>
          </a:p>
        </p:txBody>
      </p:sp>
      <p:sp>
        <p:nvSpPr>
          <p:cNvPr id="3" name="CuadroTexto 2">
            <a:extLst>
              <a:ext uri="{FF2B5EF4-FFF2-40B4-BE49-F238E27FC236}">
                <a16:creationId xmlns:a16="http://schemas.microsoft.com/office/drawing/2014/main" id="{F6EBB1FE-48E7-4659-56FC-E17E9D6B697A}"/>
              </a:ext>
            </a:extLst>
          </p:cNvPr>
          <p:cNvSpPr txBox="1"/>
          <p:nvPr/>
        </p:nvSpPr>
        <p:spPr>
          <a:xfrm>
            <a:off x="565484" y="520943"/>
            <a:ext cx="6152646" cy="553998"/>
          </a:xfrm>
          <a:prstGeom prst="rect">
            <a:avLst/>
          </a:prstGeom>
          <a:noFill/>
        </p:spPr>
        <p:txBody>
          <a:bodyPr wrap="none" rtlCol="0">
            <a:spAutoFit/>
          </a:bodyPr>
          <a:lstStyle/>
          <a:p>
            <a:r>
              <a:rPr lang="en-US" sz="3000" b="1" dirty="0">
                <a:solidFill>
                  <a:srgbClr val="053A64"/>
                </a:solidFill>
              </a:rPr>
              <a:t>Credit and production indicators</a:t>
            </a:r>
          </a:p>
        </p:txBody>
      </p:sp>
      <p:sp>
        <p:nvSpPr>
          <p:cNvPr id="4" name="Marcador de contenido 3">
            <a:extLst>
              <a:ext uri="{FF2B5EF4-FFF2-40B4-BE49-F238E27FC236}">
                <a16:creationId xmlns:a16="http://schemas.microsoft.com/office/drawing/2014/main" id="{128686DE-5F34-266B-B2B1-DCB6954B3B94}"/>
              </a:ext>
            </a:extLst>
          </p:cNvPr>
          <p:cNvSpPr txBox="1">
            <a:spLocks/>
          </p:cNvSpPr>
          <p:nvPr/>
        </p:nvSpPr>
        <p:spPr>
          <a:xfrm>
            <a:off x="573087" y="1271588"/>
            <a:ext cx="11045825" cy="47228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buClr>
                <a:srgbClr val="00A5C6"/>
              </a:buClr>
            </a:pPr>
            <a:r>
              <a:rPr lang="en-US" sz="2200" dirty="0">
                <a:latin typeface="+mj-lt"/>
              </a:rPr>
              <a:t>Premise: credits in areas prone to excessive rainfall and directly associated with agricultural and infrastructure activities have a higher risk of default.</a:t>
            </a:r>
          </a:p>
          <a:p>
            <a:pPr>
              <a:lnSpc>
                <a:spcPct val="110000"/>
              </a:lnSpc>
              <a:buClr>
                <a:srgbClr val="00A5C6"/>
              </a:buClr>
            </a:pPr>
            <a:endParaRPr lang="en-US" sz="1400" dirty="0">
              <a:latin typeface="+mj-lt"/>
              <a:cs typeface="Arial" panose="020B0604020202020204" pitchFamily="34" charset="0"/>
            </a:endParaRPr>
          </a:p>
          <a:p>
            <a:pPr>
              <a:lnSpc>
                <a:spcPct val="110000"/>
              </a:lnSpc>
              <a:buClr>
                <a:srgbClr val="00A5C6"/>
              </a:buClr>
            </a:pPr>
            <a:r>
              <a:rPr lang="en-US" sz="2200" dirty="0">
                <a:latin typeface="+mj-lt"/>
                <a:cs typeface="Arial" panose="020B0604020202020204" pitchFamily="34" charset="0"/>
              </a:rPr>
              <a:t>In terms of production and credit allocated to </a:t>
            </a:r>
            <a:r>
              <a:rPr lang="en-US" sz="2200" b="1" dirty="0">
                <a:latin typeface="+mj-lt"/>
                <a:cs typeface="Arial" panose="020B0604020202020204" pitchFamily="34" charset="0"/>
              </a:rPr>
              <a:t>Agriculture, forestry and fishing</a:t>
            </a:r>
            <a:r>
              <a:rPr lang="en-US" sz="2200" dirty="0">
                <a:latin typeface="+mj-lt"/>
                <a:cs typeface="Arial" panose="020B0604020202020204" pitchFamily="34" charset="0"/>
              </a:rPr>
              <a:t>:</a:t>
            </a:r>
          </a:p>
          <a:p>
            <a:pPr lvl="1">
              <a:lnSpc>
                <a:spcPct val="110000"/>
              </a:lnSpc>
              <a:buClr>
                <a:srgbClr val="00A5C6"/>
              </a:buClr>
            </a:pPr>
            <a:r>
              <a:rPr lang="en-US" sz="2200" b="1" dirty="0">
                <a:solidFill>
                  <a:srgbClr val="0070C0"/>
                </a:solidFill>
                <a:latin typeface="+mj-lt"/>
                <a:cs typeface="Arial" panose="020B0604020202020204" pitchFamily="34" charset="0"/>
              </a:rPr>
              <a:t>Matina</a:t>
            </a:r>
            <a:r>
              <a:rPr lang="en-US" sz="2200" dirty="0">
                <a:latin typeface="+mj-lt"/>
                <a:cs typeface="Arial" panose="020B0604020202020204" pitchFamily="34" charset="0"/>
              </a:rPr>
              <a:t>: </a:t>
            </a:r>
          </a:p>
          <a:p>
            <a:pPr lvl="2">
              <a:lnSpc>
                <a:spcPct val="110000"/>
              </a:lnSpc>
              <a:buClr>
                <a:srgbClr val="00A5C6"/>
              </a:buClr>
            </a:pPr>
            <a:r>
              <a:rPr lang="en-US" sz="2200" dirty="0">
                <a:latin typeface="+mj-lt"/>
              </a:rPr>
              <a:t>Average of 57.5% of its GVA.</a:t>
            </a:r>
          </a:p>
          <a:p>
            <a:pPr lvl="2">
              <a:lnSpc>
                <a:spcPct val="110000"/>
              </a:lnSpc>
              <a:buClr>
                <a:srgbClr val="00A5C6"/>
              </a:buClr>
            </a:pPr>
            <a:r>
              <a:rPr lang="en-US" sz="2200" dirty="0">
                <a:latin typeface="+mj-lt"/>
              </a:rPr>
              <a:t>Average of 45.9% of the portfolio. </a:t>
            </a:r>
          </a:p>
          <a:p>
            <a:pPr lvl="2">
              <a:lnSpc>
                <a:spcPct val="110000"/>
              </a:lnSpc>
              <a:buClr>
                <a:srgbClr val="00A5C6"/>
              </a:buClr>
            </a:pPr>
            <a:endParaRPr lang="en-US" sz="1400" dirty="0">
              <a:latin typeface="+mj-lt"/>
            </a:endParaRPr>
          </a:p>
          <a:p>
            <a:pPr>
              <a:lnSpc>
                <a:spcPct val="110000"/>
              </a:lnSpc>
              <a:buClr>
                <a:srgbClr val="00A5C6"/>
              </a:buClr>
            </a:pPr>
            <a:r>
              <a:rPr lang="en-US" sz="2200" dirty="0">
                <a:latin typeface="+mj-lt"/>
                <a:cs typeface="Arial" panose="020B0604020202020204" pitchFamily="34" charset="0"/>
              </a:rPr>
              <a:t>In terms of production and credit allocated to </a:t>
            </a:r>
            <a:r>
              <a:rPr lang="en-US" sz="2200" b="1" dirty="0">
                <a:latin typeface="+mj-lt"/>
                <a:cs typeface="Arial" panose="020B0604020202020204" pitchFamily="34" charset="0"/>
              </a:rPr>
              <a:t>Transportation and storage</a:t>
            </a:r>
            <a:r>
              <a:rPr lang="en-US" sz="2200" dirty="0">
                <a:latin typeface="+mj-lt"/>
                <a:cs typeface="Arial" panose="020B0604020202020204" pitchFamily="34" charset="0"/>
              </a:rPr>
              <a:t>:</a:t>
            </a:r>
          </a:p>
          <a:p>
            <a:pPr lvl="1">
              <a:lnSpc>
                <a:spcPct val="110000"/>
              </a:lnSpc>
              <a:buClr>
                <a:srgbClr val="00A5C6"/>
              </a:buClr>
            </a:pPr>
            <a:r>
              <a:rPr lang="en-US" sz="2200" b="1" dirty="0">
                <a:solidFill>
                  <a:srgbClr val="0070C0"/>
                </a:solidFill>
                <a:latin typeface="+mj-lt"/>
                <a:cs typeface="Arial" panose="020B0604020202020204" pitchFamily="34" charset="0"/>
              </a:rPr>
              <a:t>Limón</a:t>
            </a:r>
            <a:r>
              <a:rPr lang="en-US" sz="2200" dirty="0">
                <a:latin typeface="+mj-lt"/>
                <a:cs typeface="Arial" panose="020B0604020202020204" pitchFamily="34" charset="0"/>
              </a:rPr>
              <a:t>: </a:t>
            </a:r>
          </a:p>
          <a:p>
            <a:pPr lvl="2">
              <a:lnSpc>
                <a:spcPct val="110000"/>
              </a:lnSpc>
              <a:buClr>
                <a:srgbClr val="00A5C6"/>
              </a:buClr>
            </a:pPr>
            <a:r>
              <a:rPr lang="en-US" sz="2200" dirty="0">
                <a:latin typeface="+mj-lt"/>
              </a:rPr>
              <a:t>Average of 13.2% of its GVA.</a:t>
            </a:r>
          </a:p>
          <a:p>
            <a:pPr lvl="2">
              <a:lnSpc>
                <a:spcPct val="110000"/>
              </a:lnSpc>
              <a:buClr>
                <a:srgbClr val="00A5C6"/>
              </a:buClr>
            </a:pPr>
            <a:r>
              <a:rPr lang="en-US" sz="2200" dirty="0">
                <a:latin typeface="+mj-lt"/>
              </a:rPr>
              <a:t>Average of 13.9% of the portfolio.</a:t>
            </a:r>
            <a:endParaRPr lang="es-CR"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47755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1E125333-DB3A-9952-1669-6E44007F6BF9}"/>
              </a:ext>
            </a:extLst>
          </p:cNvPr>
          <p:cNvSpPr>
            <a:spLocks noGrp="1"/>
          </p:cNvSpPr>
          <p:nvPr>
            <p:ph type="sldNum" sz="quarter" idx="12"/>
          </p:nvPr>
        </p:nvSpPr>
        <p:spPr/>
        <p:txBody>
          <a:bodyPr/>
          <a:lstStyle/>
          <a:p>
            <a:fld id="{4C4FEAE9-8A50-AC4A-A49D-59C94BE99D77}" type="slidenum">
              <a:rPr lang="es-ES_tradnl" smtClean="0"/>
              <a:t>19</a:t>
            </a:fld>
            <a:endParaRPr lang="es-ES_tradnl"/>
          </a:p>
        </p:txBody>
      </p:sp>
      <mc:AlternateContent xmlns:mc="http://schemas.openxmlformats.org/markup-compatibility/2006" xmlns:a14="http://schemas.microsoft.com/office/drawing/2010/main">
        <mc:Choice Requires="a14">
          <p:sp>
            <p:nvSpPr>
              <p:cNvPr id="9" name="Marcador de contenido 8">
                <a:extLst>
                  <a:ext uri="{FF2B5EF4-FFF2-40B4-BE49-F238E27FC236}">
                    <a16:creationId xmlns:a16="http://schemas.microsoft.com/office/drawing/2014/main" id="{4C481EB1-FC36-9790-FA39-34F24E6D851F}"/>
                  </a:ext>
                </a:extLst>
              </p:cNvPr>
              <p:cNvSpPr>
                <a:spLocks noGrp="1"/>
              </p:cNvSpPr>
              <p:nvPr>
                <p:ph idx="4294967295"/>
              </p:nvPr>
            </p:nvSpPr>
            <p:spPr>
              <a:xfrm>
                <a:off x="565484" y="1788869"/>
                <a:ext cx="10515600" cy="4548188"/>
              </a:xfrm>
            </p:spPr>
            <p:txBody>
              <a:bodyPr>
                <a:normAutofit/>
              </a:bodyPr>
              <a:lstStyle/>
              <a:p>
                <a:pPr marL="0" indent="0">
                  <a:lnSpc>
                    <a:spcPct val="100000"/>
                  </a:lnSpc>
                  <a:buNone/>
                </a:pPr>
                <a:r>
                  <a:rPr lang="en-US" sz="2200" dirty="0"/>
                  <a:t>We define a </a:t>
                </a:r>
                <a:r>
                  <a:rPr lang="en-US" sz="2200" b="1" dirty="0"/>
                  <a:t>physical hazard indicator, </a:t>
                </a:r>
                <a14:m>
                  <m:oMath xmlns:m="http://schemas.openxmlformats.org/officeDocument/2006/math">
                    <m:sSub>
                      <m:sSubPr>
                        <m:ctrlPr>
                          <a:rPr lang="en-US" sz="2200" b="1" i="1" smtClean="0">
                            <a:latin typeface="Cambria Math" panose="02040503050406030204" pitchFamily="18" charset="0"/>
                          </a:rPr>
                        </m:ctrlPr>
                      </m:sSubPr>
                      <m:e>
                        <m:r>
                          <a:rPr lang="en-US" sz="2200" b="1" i="1" smtClean="0">
                            <a:latin typeface="Cambria Math" panose="02040503050406030204" pitchFamily="18" charset="0"/>
                          </a:rPr>
                          <m:t>𝑷𝑯𝑰</m:t>
                        </m:r>
                      </m:e>
                      <m:sub>
                        <m:r>
                          <a:rPr lang="en-US" sz="2200" b="1" i="1" smtClean="0">
                            <a:latin typeface="Cambria Math" panose="02040503050406030204" pitchFamily="18" charset="0"/>
                          </a:rPr>
                          <m:t>𝒊</m:t>
                        </m:r>
                      </m:sub>
                    </m:sSub>
                  </m:oMath>
                </a14:m>
                <a:r>
                  <a:rPr lang="en-US" sz="2200" b="1" dirty="0"/>
                  <a:t>,</a:t>
                </a:r>
                <a:r>
                  <a:rPr lang="en-US" sz="2200" dirty="0"/>
                  <a:t> as the share of excess rainfall events of canton </a:t>
                </a:r>
                <a14:m>
                  <m:oMath xmlns:m="http://schemas.openxmlformats.org/officeDocument/2006/math">
                    <m:r>
                      <a:rPr lang="en-US" sz="2200" b="0" i="1" smtClean="0">
                        <a:latin typeface="Cambria Math" panose="02040503050406030204" pitchFamily="18" charset="0"/>
                      </a:rPr>
                      <m:t>𝑖</m:t>
                    </m:r>
                  </m:oMath>
                </a14:m>
                <a:r>
                  <a:rPr lang="en-US" sz="2200" dirty="0"/>
                  <a:t> with respect to the total excess rainfall events of the country for the period 2001 – 2021:</a:t>
                </a:r>
              </a:p>
              <a:p>
                <a:pPr>
                  <a:lnSpc>
                    <a:spcPct val="100000"/>
                  </a:lnSpc>
                </a:pPr>
                <a:endParaRPr lang="en-US" sz="2200" dirty="0"/>
              </a:p>
              <a:p>
                <a:pPr marL="457200" lvl="1" indent="0" algn="r">
                  <a:buNone/>
                </a:pPr>
                <a:r>
                  <a:rPr lang="en-US" sz="2200" dirty="0">
                    <a:ea typeface="Calibri" panose="020F0502020204030204" pitchFamily="34" charset="0"/>
                  </a:rPr>
                  <a:t>	</a:t>
                </a:r>
                <a14:m>
                  <m:oMath xmlns:m="http://schemas.openxmlformats.org/officeDocument/2006/math">
                    <m:sSub>
                      <m:sSubPr>
                        <m:ctrlPr>
                          <a:rPr lang="en-US" sz="2200" i="1">
                            <a:latin typeface="Cambria Math" panose="02040503050406030204" pitchFamily="18" charset="0"/>
                          </a:rPr>
                        </m:ctrlPr>
                      </m:sSubPr>
                      <m:e>
                        <m:r>
                          <a:rPr lang="en-US" sz="2200" i="1">
                            <a:latin typeface="Cambria Math" panose="02040503050406030204" pitchFamily="18" charset="0"/>
                            <a:ea typeface="Calibri" panose="020F0502020204030204" pitchFamily="34" charset="0"/>
                          </a:rPr>
                          <m:t>𝑃𝐻𝐼</m:t>
                        </m:r>
                      </m:e>
                      <m:sub>
                        <m:r>
                          <a:rPr lang="en-US" sz="2200" i="1">
                            <a:latin typeface="Cambria Math" panose="02040503050406030204" pitchFamily="18" charset="0"/>
                            <a:ea typeface="Calibri" panose="020F0502020204030204" pitchFamily="34" charset="0"/>
                          </a:rPr>
                          <m:t>𝑖</m:t>
                        </m:r>
                      </m:sub>
                    </m:sSub>
                    <m:r>
                      <a:rPr lang="en-US" sz="2200" i="1">
                        <a:latin typeface="Cambria Math" panose="02040503050406030204" pitchFamily="18" charset="0"/>
                        <a:ea typeface="Calibri" panose="020F0502020204030204" pitchFamily="34" charset="0"/>
                      </a:rPr>
                      <m:t>= </m:t>
                    </m:r>
                    <m:f>
                      <m:fPr>
                        <m:ctrlPr>
                          <a:rPr lang="en-US" sz="2200" i="1">
                            <a:latin typeface="Cambria Math" panose="02040503050406030204" pitchFamily="18" charset="0"/>
                          </a:rPr>
                        </m:ctrlPr>
                      </m:fPr>
                      <m:num>
                        <m:sSub>
                          <m:sSubPr>
                            <m:ctrlPr>
                              <a:rPr lang="en-US" sz="2200" i="1">
                                <a:latin typeface="Cambria Math" panose="02040503050406030204" pitchFamily="18" charset="0"/>
                              </a:rPr>
                            </m:ctrlPr>
                          </m:sSubPr>
                          <m:e>
                            <m:r>
                              <a:rPr lang="en-US" sz="2200" i="1">
                                <a:latin typeface="Cambria Math" panose="02040503050406030204" pitchFamily="18" charset="0"/>
                                <a:ea typeface="Calibri" panose="020F0502020204030204" pitchFamily="34" charset="0"/>
                              </a:rPr>
                              <m:t>𝑛</m:t>
                            </m:r>
                          </m:e>
                          <m:sub>
                            <m:r>
                              <a:rPr lang="en-US" sz="2200" i="1">
                                <a:latin typeface="Cambria Math" panose="02040503050406030204" pitchFamily="18" charset="0"/>
                                <a:ea typeface="Calibri" panose="020F0502020204030204" pitchFamily="34" charset="0"/>
                              </a:rPr>
                              <m:t>𝑖</m:t>
                            </m:r>
                          </m:sub>
                        </m:sSub>
                      </m:num>
                      <m:den>
                        <m:r>
                          <a:rPr lang="en-US" sz="2200" i="1">
                            <a:latin typeface="Cambria Math" panose="02040503050406030204" pitchFamily="18" charset="0"/>
                            <a:ea typeface="Calibri" panose="020F0502020204030204" pitchFamily="34" charset="0"/>
                          </a:rPr>
                          <m:t>𝑁</m:t>
                        </m:r>
                      </m:den>
                    </m:f>
                  </m:oMath>
                </a14:m>
                <a:r>
                  <a:rPr lang="en-US" sz="2200" b="1" dirty="0">
                    <a:ea typeface="Calibri" panose="020F0502020204030204" pitchFamily="34" charset="0"/>
                    <a:cs typeface="Calibri Light" panose="020F0302020204030204" pitchFamily="34" charset="0"/>
                  </a:rPr>
                  <a:t> ;                                                    </a:t>
                </a:r>
                <a:r>
                  <a:rPr lang="en-US" sz="2200" dirty="0">
                    <a:ea typeface="Calibri" panose="020F0502020204030204" pitchFamily="34" charset="0"/>
                    <a:cs typeface="Calibri Light" panose="020F0302020204030204" pitchFamily="34" charset="0"/>
                  </a:rPr>
                  <a:t>(3)</a:t>
                </a:r>
              </a:p>
              <a:p>
                <a:pPr marL="457200" lvl="1" indent="0" algn="r">
                  <a:buNone/>
                </a:pPr>
                <a:endParaRPr lang="en-US" sz="2200" b="1" dirty="0">
                  <a:ea typeface="Calibri" panose="020F0502020204030204" pitchFamily="34" charset="0"/>
                  <a:cs typeface="Calibri Light" panose="020F0302020204030204" pitchFamily="34" charset="0"/>
                </a:endParaRPr>
              </a:p>
              <a:p>
                <a:pPr marL="457200" lvl="1" indent="0" algn="r">
                  <a:buNone/>
                </a:pPr>
                <a14:m>
                  <m:oMath xmlns:m="http://schemas.openxmlformats.org/officeDocument/2006/math">
                    <m:r>
                      <a:rPr lang="es-CR" sz="2200" b="0" i="1" smtClean="0">
                        <a:latin typeface="Cambria Math" panose="02040503050406030204" pitchFamily="18" charset="0"/>
                      </a:rPr>
                      <m:t>  </m:t>
                    </m:r>
                    <m:r>
                      <a:rPr lang="en-US" sz="2200" i="1">
                        <a:latin typeface="Cambria Math" panose="02040503050406030204" pitchFamily="18" charset="0"/>
                      </a:rPr>
                      <m:t>𝑁</m:t>
                    </m:r>
                    <m:r>
                      <a:rPr lang="en-US" sz="2200" i="1">
                        <a:latin typeface="Cambria Math" panose="02040503050406030204" pitchFamily="18" charset="0"/>
                      </a:rPr>
                      <m:t>= </m:t>
                    </m:r>
                    <m:nary>
                      <m:naryPr>
                        <m:chr m:val="∑"/>
                        <m:limLoc m:val="undOvr"/>
                        <m:supHide m:val="on"/>
                        <m:ctrlPr>
                          <a:rPr lang="en-US" sz="2200" i="1">
                            <a:latin typeface="Cambria Math" panose="02040503050406030204" pitchFamily="18" charset="0"/>
                          </a:rPr>
                        </m:ctrlPr>
                      </m:naryPr>
                      <m:sub>
                        <m:r>
                          <a:rPr lang="en-US" sz="2200" i="1">
                            <a:latin typeface="Cambria Math" panose="02040503050406030204" pitchFamily="18" charset="0"/>
                          </a:rPr>
                          <m:t>𝑖</m:t>
                        </m:r>
                      </m:sub>
                      <m:sup/>
                      <m:e>
                        <m:r>
                          <a:rPr lang="en-US" sz="2200" i="1">
                            <a:latin typeface="Cambria Math" panose="02040503050406030204" pitchFamily="18" charset="0"/>
                          </a:rPr>
                          <m:t>𝑛</m:t>
                        </m:r>
                      </m:e>
                    </m:nary>
                  </m:oMath>
                </a14:m>
                <a:r>
                  <a:rPr lang="en-US" sz="2200" dirty="0"/>
                  <a:t> 		        		                    (4)</a:t>
                </a:r>
              </a:p>
              <a:p>
                <a:pPr marL="457200" lvl="1" indent="0" algn="r">
                  <a:buNone/>
                </a:pPr>
                <a:endParaRPr lang="en-US" sz="2200" b="1" dirty="0"/>
              </a:p>
              <a:p>
                <a:pPr marL="0" indent="0">
                  <a:buNone/>
                </a:pPr>
                <a:r>
                  <a:rPr lang="en-US" sz="2200" dirty="0">
                    <a:latin typeface="+mj-lt"/>
                  </a:rPr>
                  <a:t>where</a:t>
                </a:r>
                <a:r>
                  <a:rPr lang="en-US" sz="2200" i="1" dirty="0">
                    <a:latin typeface="+mj-lt"/>
                  </a:rPr>
                  <a:t> </a:t>
                </a:r>
                <a14:m>
                  <m:oMath xmlns:m="http://schemas.openxmlformats.org/officeDocument/2006/math">
                    <m:sSub>
                      <m:sSubPr>
                        <m:ctrlPr>
                          <a:rPr lang="en-US" sz="2200" i="1">
                            <a:latin typeface="Cambria Math" panose="02040503050406030204" pitchFamily="18" charset="0"/>
                          </a:rPr>
                        </m:ctrlPr>
                      </m:sSubPr>
                      <m:e>
                        <m:r>
                          <a:rPr lang="en-US" sz="2200" i="1">
                            <a:latin typeface="Cambria Math" panose="02040503050406030204" pitchFamily="18" charset="0"/>
                          </a:rPr>
                          <m:t>𝑛</m:t>
                        </m:r>
                      </m:e>
                      <m:sub>
                        <m:r>
                          <a:rPr lang="en-US" sz="2200" i="1">
                            <a:latin typeface="Cambria Math" panose="02040503050406030204" pitchFamily="18" charset="0"/>
                          </a:rPr>
                          <m:t>𝑖</m:t>
                        </m:r>
                      </m:sub>
                    </m:sSub>
                    <m:r>
                      <a:rPr lang="en-US" sz="2200" i="1">
                        <a:latin typeface="Cambria Math" panose="02040503050406030204" pitchFamily="18" charset="0"/>
                      </a:rPr>
                      <m:t> </m:t>
                    </m:r>
                  </m:oMath>
                </a14:m>
                <a:r>
                  <a:rPr lang="en-US" sz="2200" dirty="0"/>
                  <a:t>𝑖 is the number excess rainfall events of canton</a:t>
                </a:r>
                <a14:m>
                  <m:oMath xmlns:m="http://schemas.openxmlformats.org/officeDocument/2006/math">
                    <m:r>
                      <a:rPr lang="en-US" sz="2200" b="0" i="0" smtClean="0">
                        <a:latin typeface="Cambria Math" panose="02040503050406030204" pitchFamily="18" charset="0"/>
                      </a:rPr>
                      <m:t> </m:t>
                    </m:r>
                    <m:r>
                      <a:rPr lang="en-US" sz="2200" i="1">
                        <a:latin typeface="Cambria Math" panose="02040503050406030204" pitchFamily="18" charset="0"/>
                      </a:rPr>
                      <m:t>𝑖</m:t>
                    </m:r>
                  </m:oMath>
                </a14:m>
                <a:r>
                  <a:rPr lang="en-US" sz="2200" dirty="0">
                    <a:latin typeface="+mj-lt"/>
                  </a:rPr>
                  <a:t> and </a:t>
                </a:r>
                <a14:m>
                  <m:oMath xmlns:m="http://schemas.openxmlformats.org/officeDocument/2006/math">
                    <m:r>
                      <a:rPr lang="en-US" sz="2200" i="1">
                        <a:latin typeface="Cambria Math" panose="02040503050406030204" pitchFamily="18" charset="0"/>
                      </a:rPr>
                      <m:t>𝑁</m:t>
                    </m:r>
                  </m:oMath>
                </a14:m>
                <a:r>
                  <a:rPr lang="en-US" sz="2200" dirty="0">
                    <a:latin typeface="+mj-lt"/>
                  </a:rPr>
                  <a:t> i</a:t>
                </a:r>
                <a:r>
                  <a:rPr lang="en-US" sz="2200" dirty="0"/>
                  <a:t>s the sum of all excess rainfall events of all cantons for the period of study.</a:t>
                </a:r>
              </a:p>
              <a:p>
                <a:pPr>
                  <a:lnSpc>
                    <a:spcPct val="100000"/>
                  </a:lnSpc>
                </a:pPr>
                <a:endParaRPr lang="es-ES_tradnl" sz="2000" dirty="0"/>
              </a:p>
            </p:txBody>
          </p:sp>
        </mc:Choice>
        <mc:Fallback xmlns="">
          <p:sp>
            <p:nvSpPr>
              <p:cNvPr id="9" name="Marcador de contenido 8">
                <a:extLst>
                  <a:ext uri="{FF2B5EF4-FFF2-40B4-BE49-F238E27FC236}">
                    <a16:creationId xmlns:a16="http://schemas.microsoft.com/office/drawing/2014/main" id="{4C481EB1-FC36-9790-FA39-34F24E6D851F}"/>
                  </a:ext>
                </a:extLst>
              </p:cNvPr>
              <p:cNvSpPr>
                <a:spLocks noGrp="1" noRot="1" noChangeAspect="1" noMove="1" noResize="1" noEditPoints="1" noAdjustHandles="1" noChangeArrowheads="1" noChangeShapeType="1" noTextEdit="1"/>
              </p:cNvSpPr>
              <p:nvPr>
                <p:ph idx="4294967295"/>
              </p:nvPr>
            </p:nvSpPr>
            <p:spPr>
              <a:xfrm>
                <a:off x="565484" y="1788869"/>
                <a:ext cx="10515600" cy="4548188"/>
              </a:xfrm>
              <a:blipFill>
                <a:blip r:embed="rId3"/>
                <a:stretch>
                  <a:fillRect l="-754" t="-669" r="-754"/>
                </a:stretch>
              </a:blipFill>
            </p:spPr>
            <p:txBody>
              <a:bodyPr/>
              <a:lstStyle/>
              <a:p>
                <a:r>
                  <a:rPr lang="es-CR">
                    <a:noFill/>
                  </a:rPr>
                  <a:t> </a:t>
                </a:r>
              </a:p>
            </p:txBody>
          </p:sp>
        </mc:Fallback>
      </mc:AlternateContent>
      <p:sp>
        <p:nvSpPr>
          <p:cNvPr id="5" name="CuadroTexto 4">
            <a:extLst>
              <a:ext uri="{FF2B5EF4-FFF2-40B4-BE49-F238E27FC236}">
                <a16:creationId xmlns:a16="http://schemas.microsoft.com/office/drawing/2014/main" id="{6C655058-14ED-4212-AB26-B664B789E441}"/>
              </a:ext>
            </a:extLst>
          </p:cNvPr>
          <p:cNvSpPr txBox="1"/>
          <p:nvPr/>
        </p:nvSpPr>
        <p:spPr>
          <a:xfrm>
            <a:off x="565484" y="520943"/>
            <a:ext cx="4844596" cy="553998"/>
          </a:xfrm>
          <a:prstGeom prst="rect">
            <a:avLst/>
          </a:prstGeom>
          <a:noFill/>
        </p:spPr>
        <p:txBody>
          <a:bodyPr wrap="none" rtlCol="0">
            <a:spAutoFit/>
          </a:bodyPr>
          <a:lstStyle/>
          <a:p>
            <a:r>
              <a:rPr lang="en-US" sz="3000" b="1" dirty="0">
                <a:solidFill>
                  <a:srgbClr val="053A64"/>
                </a:solidFill>
              </a:rPr>
              <a:t>Credit risk indicator (CRI)</a:t>
            </a:r>
          </a:p>
        </p:txBody>
      </p:sp>
    </p:spTree>
    <p:extLst>
      <p:ext uri="{BB962C8B-B14F-4D97-AF65-F5344CB8AC3E}">
        <p14:creationId xmlns:p14="http://schemas.microsoft.com/office/powerpoint/2010/main" val="114143823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990A3CA-BC43-4AD7-8D96-E10919D33FBB}"/>
              </a:ext>
            </a:extLst>
          </p:cNvPr>
          <p:cNvSpPr>
            <a:spLocks noGrp="1"/>
          </p:cNvSpPr>
          <p:nvPr>
            <p:ph type="sldNum" sz="quarter" idx="12"/>
          </p:nvPr>
        </p:nvSpPr>
        <p:spPr/>
        <p:txBody>
          <a:bodyPr/>
          <a:lstStyle/>
          <a:p>
            <a:fld id="{0EEA9A39-DF7C-004C-A818-95F07E82331A}" type="slidenum">
              <a:rPr lang="es-CR" smtClean="0"/>
              <a:t>2</a:t>
            </a:fld>
            <a:endParaRPr lang="es-CR"/>
          </a:p>
        </p:txBody>
      </p:sp>
      <p:sp>
        <p:nvSpPr>
          <p:cNvPr id="3" name="Título 2">
            <a:extLst>
              <a:ext uri="{FF2B5EF4-FFF2-40B4-BE49-F238E27FC236}">
                <a16:creationId xmlns:a16="http://schemas.microsoft.com/office/drawing/2014/main" id="{2A7EDB08-3FA7-98CF-56F5-0D662516A4AE}"/>
              </a:ext>
            </a:extLst>
          </p:cNvPr>
          <p:cNvSpPr>
            <a:spLocks noGrp="1"/>
          </p:cNvSpPr>
          <p:nvPr>
            <p:ph type="title" idx="4294967295"/>
          </p:nvPr>
        </p:nvSpPr>
        <p:spPr>
          <a:xfrm>
            <a:off x="838200" y="3273844"/>
            <a:ext cx="10515600" cy="2852737"/>
          </a:xfrm>
        </p:spPr>
        <p:txBody>
          <a:bodyPr>
            <a:normAutofit/>
          </a:bodyPr>
          <a:lstStyle/>
          <a:p>
            <a:pPr algn="ctr"/>
            <a:r>
              <a:rPr lang="en-US" sz="2200" dirty="0"/>
              <a:t>The ideas expressed in this presentation are those of the authors and not necessarily represent the view of the Central Bank of Costa Rica.</a:t>
            </a:r>
            <a:endParaRPr lang="es-CR" sz="2200" dirty="0"/>
          </a:p>
        </p:txBody>
      </p:sp>
    </p:spTree>
    <p:extLst>
      <p:ext uri="{BB962C8B-B14F-4D97-AF65-F5344CB8AC3E}">
        <p14:creationId xmlns:p14="http://schemas.microsoft.com/office/powerpoint/2010/main" val="498927107"/>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1E125333-DB3A-9952-1669-6E44007F6BF9}"/>
              </a:ext>
            </a:extLst>
          </p:cNvPr>
          <p:cNvSpPr>
            <a:spLocks noGrp="1"/>
          </p:cNvSpPr>
          <p:nvPr>
            <p:ph type="sldNum" sz="quarter" idx="12"/>
          </p:nvPr>
        </p:nvSpPr>
        <p:spPr/>
        <p:txBody>
          <a:bodyPr/>
          <a:lstStyle/>
          <a:p>
            <a:fld id="{4C4FEAE9-8A50-AC4A-A49D-59C94BE99D77}" type="slidenum">
              <a:rPr lang="es-ES_tradnl" smtClean="0"/>
              <a:t>20</a:t>
            </a:fld>
            <a:endParaRPr lang="es-ES_tradnl"/>
          </a:p>
        </p:txBody>
      </p:sp>
      <mc:AlternateContent xmlns:mc="http://schemas.openxmlformats.org/markup-compatibility/2006" xmlns:a14="http://schemas.microsoft.com/office/drawing/2010/main">
        <mc:Choice Requires="a14">
          <p:sp>
            <p:nvSpPr>
              <p:cNvPr id="9" name="Marcador de contenido 8">
                <a:extLst>
                  <a:ext uri="{FF2B5EF4-FFF2-40B4-BE49-F238E27FC236}">
                    <a16:creationId xmlns:a16="http://schemas.microsoft.com/office/drawing/2014/main" id="{4C481EB1-FC36-9790-FA39-34F24E6D851F}"/>
                  </a:ext>
                </a:extLst>
              </p:cNvPr>
              <p:cNvSpPr>
                <a:spLocks noGrp="1"/>
              </p:cNvSpPr>
              <p:nvPr>
                <p:ph idx="4294967295"/>
              </p:nvPr>
            </p:nvSpPr>
            <p:spPr>
              <a:xfrm>
                <a:off x="565484" y="1855786"/>
                <a:ext cx="10515600" cy="4548188"/>
              </a:xfrm>
            </p:spPr>
            <p:txBody>
              <a:bodyPr>
                <a:normAutofit/>
              </a:bodyPr>
              <a:lstStyle/>
              <a:p>
                <a:pPr marL="0" indent="0">
                  <a:buNone/>
                </a:pPr>
                <a:r>
                  <a:rPr lang="en-US" sz="2200" dirty="0"/>
                  <a:t>We define an </a:t>
                </a:r>
                <a:r>
                  <a:rPr lang="en-US" sz="2200" b="1" dirty="0"/>
                  <a:t>asset exposure indicator </a:t>
                </a:r>
                <a14:m>
                  <m:oMath xmlns:m="http://schemas.openxmlformats.org/officeDocument/2006/math">
                    <m:sSub>
                      <m:sSubPr>
                        <m:ctrlPr>
                          <a:rPr lang="en-US" sz="2200" b="1" i="1">
                            <a:latin typeface="Cambria Math" panose="02040503050406030204" pitchFamily="18" charset="0"/>
                          </a:rPr>
                        </m:ctrlPr>
                      </m:sSubPr>
                      <m:e>
                        <m:r>
                          <a:rPr lang="en-US" sz="2200" b="1" i="1">
                            <a:latin typeface="Cambria Math" panose="02040503050406030204" pitchFamily="18" charset="0"/>
                          </a:rPr>
                          <m:t>𝑨𝑬𝑰</m:t>
                        </m:r>
                      </m:e>
                      <m:sub>
                        <m:r>
                          <a:rPr lang="en-US" sz="2200" b="1" i="1">
                            <a:latin typeface="Cambria Math" panose="02040503050406030204" pitchFamily="18" charset="0"/>
                          </a:rPr>
                          <m:t>𝒊</m:t>
                        </m:r>
                      </m:sub>
                    </m:sSub>
                  </m:oMath>
                </a14:m>
                <a:r>
                  <a:rPr lang="en-US" sz="2200" dirty="0"/>
                  <a:t>, as the share of average credit balance of canton </a:t>
                </a:r>
                <a14:m>
                  <m:oMath xmlns:m="http://schemas.openxmlformats.org/officeDocument/2006/math">
                    <m:r>
                      <a:rPr lang="en-US" sz="2200" i="1">
                        <a:latin typeface="Cambria Math" panose="02040503050406030204" pitchFamily="18" charset="0"/>
                      </a:rPr>
                      <m:t>𝑖</m:t>
                    </m:r>
                  </m:oMath>
                </a14:m>
                <a:r>
                  <a:rPr lang="en-US" sz="2200" dirty="0"/>
                  <a:t> with respect to the total average credit balance of the sample for the period 2019 – 2021: </a:t>
                </a:r>
              </a:p>
              <a:p>
                <a:pPr marL="971550" lvl="1" indent="-514350">
                  <a:buFont typeface="+mj-lt"/>
                  <a:buAutoNum type="romanLcPeriod"/>
                </a:pPr>
                <a:endParaRPr lang="en-US" sz="2200" dirty="0"/>
              </a:p>
              <a:p>
                <a:pPr marL="457200" lvl="1" indent="0" algn="r">
                  <a:buNone/>
                </a:pPr>
                <a:r>
                  <a:rPr lang="en-US" sz="2200" dirty="0">
                    <a:ea typeface="Calibri" panose="020F0502020204030204" pitchFamily="34" charset="0"/>
                  </a:rPr>
                  <a:t>	</a:t>
                </a:r>
                <a14:m>
                  <m:oMath xmlns:m="http://schemas.openxmlformats.org/officeDocument/2006/math">
                    <m:sSub>
                      <m:sSubPr>
                        <m:ctrlPr>
                          <a:rPr lang="en-US" sz="2200" i="1">
                            <a:latin typeface="Cambria Math" panose="02040503050406030204" pitchFamily="18" charset="0"/>
                          </a:rPr>
                        </m:ctrlPr>
                      </m:sSubPr>
                      <m:e>
                        <m:r>
                          <a:rPr lang="en-US" sz="2200" i="1">
                            <a:latin typeface="Cambria Math" panose="02040503050406030204" pitchFamily="18" charset="0"/>
                          </a:rPr>
                          <m:t>𝐴𝐸𝐼</m:t>
                        </m:r>
                      </m:e>
                      <m:sub>
                        <m:r>
                          <a:rPr lang="en-US" sz="2200" i="1">
                            <a:latin typeface="Cambria Math" panose="02040503050406030204" pitchFamily="18" charset="0"/>
                            <a:ea typeface="Calibri" panose="020F0502020204030204" pitchFamily="34" charset="0"/>
                          </a:rPr>
                          <m:t>𝑖</m:t>
                        </m:r>
                      </m:sub>
                    </m:sSub>
                    <m:r>
                      <a:rPr lang="en-US" sz="2200" i="1">
                        <a:latin typeface="Cambria Math" panose="02040503050406030204" pitchFamily="18" charset="0"/>
                        <a:ea typeface="Calibri" panose="020F0502020204030204" pitchFamily="34" charset="0"/>
                      </a:rPr>
                      <m:t>= </m:t>
                    </m:r>
                    <m:f>
                      <m:fPr>
                        <m:ctrlPr>
                          <a:rPr lang="en-US" sz="2200" i="1">
                            <a:latin typeface="Cambria Math" panose="02040503050406030204" pitchFamily="18" charset="0"/>
                          </a:rPr>
                        </m:ctrlPr>
                      </m:fPr>
                      <m:num>
                        <m:sSub>
                          <m:sSubPr>
                            <m:ctrlPr>
                              <a:rPr lang="en-US" sz="2200" i="1">
                                <a:latin typeface="Cambria Math" panose="02040503050406030204" pitchFamily="18" charset="0"/>
                              </a:rPr>
                            </m:ctrlPr>
                          </m:sSubPr>
                          <m:e>
                            <m:r>
                              <a:rPr lang="en-US" sz="2200" i="1">
                                <a:latin typeface="Cambria Math" panose="02040503050406030204" pitchFamily="18" charset="0"/>
                              </a:rPr>
                              <m:t>𝑐</m:t>
                            </m:r>
                          </m:e>
                          <m:sub>
                            <m:r>
                              <a:rPr lang="en-US" sz="2200" i="1">
                                <a:latin typeface="Cambria Math" panose="02040503050406030204" pitchFamily="18" charset="0"/>
                                <a:ea typeface="Calibri" panose="020F0502020204030204" pitchFamily="34" charset="0"/>
                              </a:rPr>
                              <m:t>𝑖</m:t>
                            </m:r>
                          </m:sub>
                        </m:sSub>
                      </m:num>
                      <m:den>
                        <m:r>
                          <a:rPr lang="en-US" sz="2200" i="1">
                            <a:latin typeface="Cambria Math" panose="02040503050406030204" pitchFamily="18" charset="0"/>
                            <a:ea typeface="Calibri" panose="020F0502020204030204" pitchFamily="34" charset="0"/>
                          </a:rPr>
                          <m:t>𝐶</m:t>
                        </m:r>
                      </m:den>
                    </m:f>
                  </m:oMath>
                </a14:m>
                <a:r>
                  <a:rPr lang="en-US" sz="2200" b="1" dirty="0">
                    <a:ea typeface="Calibri" panose="020F0502020204030204" pitchFamily="34" charset="0"/>
                    <a:cs typeface="Calibri Light" panose="020F0302020204030204" pitchFamily="34" charset="0"/>
                  </a:rPr>
                  <a:t> ;       	                                       </a:t>
                </a:r>
                <a:r>
                  <a:rPr lang="en-US" sz="2200" dirty="0">
                    <a:ea typeface="Calibri" panose="020F0502020204030204" pitchFamily="34" charset="0"/>
                    <a:cs typeface="Calibri Light" panose="020F0302020204030204" pitchFamily="34" charset="0"/>
                  </a:rPr>
                  <a:t>(5)</a:t>
                </a:r>
              </a:p>
              <a:p>
                <a:pPr marL="457200" lvl="1" indent="0" algn="r">
                  <a:buNone/>
                </a:pPr>
                <a:endParaRPr lang="en-US" sz="2200" b="1" dirty="0">
                  <a:ea typeface="Calibri" panose="020F0502020204030204" pitchFamily="34" charset="0"/>
                  <a:cs typeface="Calibri Light" panose="020F0302020204030204" pitchFamily="34" charset="0"/>
                </a:endParaRPr>
              </a:p>
              <a:p>
                <a:pPr marL="457200" lvl="1" indent="0" algn="r">
                  <a:buNone/>
                </a:pPr>
                <a14:m>
                  <m:oMath xmlns:m="http://schemas.openxmlformats.org/officeDocument/2006/math">
                    <m:r>
                      <a:rPr lang="en-US" sz="2200" i="1">
                        <a:latin typeface="Cambria Math" panose="02040503050406030204" pitchFamily="18" charset="0"/>
                      </a:rPr>
                      <m:t>𝐶</m:t>
                    </m:r>
                    <m:r>
                      <a:rPr lang="en-US" sz="2200" i="1">
                        <a:latin typeface="Cambria Math" panose="02040503050406030204" pitchFamily="18" charset="0"/>
                      </a:rPr>
                      <m:t>= </m:t>
                    </m:r>
                    <m:nary>
                      <m:naryPr>
                        <m:chr m:val="∑"/>
                        <m:limLoc m:val="undOvr"/>
                        <m:supHide m:val="on"/>
                        <m:ctrlPr>
                          <a:rPr lang="en-US" sz="2200" i="1">
                            <a:latin typeface="Cambria Math" panose="02040503050406030204" pitchFamily="18" charset="0"/>
                          </a:rPr>
                        </m:ctrlPr>
                      </m:naryPr>
                      <m:sub>
                        <m:r>
                          <a:rPr lang="en-US" sz="2200" i="1">
                            <a:latin typeface="Cambria Math" panose="02040503050406030204" pitchFamily="18" charset="0"/>
                          </a:rPr>
                          <m:t>𝑖</m:t>
                        </m:r>
                      </m:sub>
                      <m:sup/>
                      <m:e>
                        <m:r>
                          <a:rPr lang="en-US" sz="2200" i="1">
                            <a:latin typeface="Cambria Math" panose="02040503050406030204" pitchFamily="18" charset="0"/>
                          </a:rPr>
                          <m:t>𝑐</m:t>
                        </m:r>
                      </m:e>
                    </m:nary>
                  </m:oMath>
                </a14:m>
                <a:r>
                  <a:rPr lang="en-US" sz="2200" dirty="0"/>
                  <a:t>          	                                           (6)</a:t>
                </a:r>
              </a:p>
              <a:p>
                <a:pPr marL="457200" lvl="1" indent="0" algn="r">
                  <a:buNone/>
                </a:pPr>
                <a:endParaRPr lang="en-US" sz="2200" b="1" dirty="0"/>
              </a:p>
              <a:p>
                <a:pPr marL="0" indent="0">
                  <a:buNone/>
                </a:pPr>
                <a:r>
                  <a:rPr lang="en-US" sz="2200" dirty="0"/>
                  <a:t>where</a:t>
                </a:r>
                <a:r>
                  <a:rPr lang="en-US" sz="2200" i="1" dirty="0"/>
                  <a:t> </a:t>
                </a:r>
                <a14:m>
                  <m:oMath xmlns:m="http://schemas.openxmlformats.org/officeDocument/2006/math">
                    <m:sSub>
                      <m:sSubPr>
                        <m:ctrlPr>
                          <a:rPr lang="en-US" sz="2200" i="1">
                            <a:latin typeface="Cambria Math" panose="02040503050406030204" pitchFamily="18" charset="0"/>
                          </a:rPr>
                        </m:ctrlPr>
                      </m:sSubPr>
                      <m:e>
                        <m:r>
                          <a:rPr lang="en-US" sz="2200" i="1">
                            <a:latin typeface="Cambria Math" panose="02040503050406030204" pitchFamily="18" charset="0"/>
                          </a:rPr>
                          <m:t>𝑐</m:t>
                        </m:r>
                      </m:e>
                      <m:sub>
                        <m:r>
                          <a:rPr lang="en-US" sz="2200" i="1">
                            <a:latin typeface="Cambria Math" panose="02040503050406030204" pitchFamily="18" charset="0"/>
                          </a:rPr>
                          <m:t>𝑖</m:t>
                        </m:r>
                      </m:sub>
                    </m:sSub>
                    <m:r>
                      <a:rPr lang="en-US" sz="2200" i="1">
                        <a:latin typeface="Cambria Math" panose="02040503050406030204" pitchFamily="18" charset="0"/>
                      </a:rPr>
                      <m:t> </m:t>
                    </m:r>
                  </m:oMath>
                </a14:m>
                <a:r>
                  <a:rPr lang="en-US" sz="2200" dirty="0"/>
                  <a:t>is the average credit balance of canton </a:t>
                </a:r>
                <a14:m>
                  <m:oMath xmlns:m="http://schemas.openxmlformats.org/officeDocument/2006/math">
                    <m:r>
                      <a:rPr lang="en-US" sz="2200" i="1">
                        <a:latin typeface="Cambria Math" panose="02040503050406030204" pitchFamily="18" charset="0"/>
                      </a:rPr>
                      <m:t>𝑖</m:t>
                    </m:r>
                  </m:oMath>
                </a14:m>
                <a:r>
                  <a:rPr lang="en-US" sz="2200" dirty="0"/>
                  <a:t> and </a:t>
                </a:r>
                <a14:m>
                  <m:oMath xmlns:m="http://schemas.openxmlformats.org/officeDocument/2006/math">
                    <m:r>
                      <a:rPr lang="en-US" sz="2200" i="1">
                        <a:latin typeface="Cambria Math" panose="02040503050406030204" pitchFamily="18" charset="0"/>
                      </a:rPr>
                      <m:t>𝐶</m:t>
                    </m:r>
                  </m:oMath>
                </a14:m>
                <a:r>
                  <a:rPr lang="en-US" sz="2200" dirty="0"/>
                  <a:t> is the total average credit balance of the sample.  </a:t>
                </a:r>
              </a:p>
              <a:p>
                <a:pPr>
                  <a:lnSpc>
                    <a:spcPct val="100000"/>
                  </a:lnSpc>
                </a:pPr>
                <a:endParaRPr lang="es-ES_tradnl" sz="2000" dirty="0"/>
              </a:p>
            </p:txBody>
          </p:sp>
        </mc:Choice>
        <mc:Fallback xmlns="">
          <p:sp>
            <p:nvSpPr>
              <p:cNvPr id="9" name="Marcador de contenido 8">
                <a:extLst>
                  <a:ext uri="{FF2B5EF4-FFF2-40B4-BE49-F238E27FC236}">
                    <a16:creationId xmlns:a16="http://schemas.microsoft.com/office/drawing/2014/main" id="{4C481EB1-FC36-9790-FA39-34F24E6D851F}"/>
                  </a:ext>
                </a:extLst>
              </p:cNvPr>
              <p:cNvSpPr>
                <a:spLocks noGrp="1" noRot="1" noChangeAspect="1" noMove="1" noResize="1" noEditPoints="1" noAdjustHandles="1" noChangeArrowheads="1" noChangeShapeType="1" noTextEdit="1"/>
              </p:cNvSpPr>
              <p:nvPr>
                <p:ph idx="4294967295"/>
              </p:nvPr>
            </p:nvSpPr>
            <p:spPr>
              <a:xfrm>
                <a:off x="565484" y="1855786"/>
                <a:ext cx="10515600" cy="4548188"/>
              </a:xfrm>
              <a:blipFill>
                <a:blip r:embed="rId3"/>
                <a:stretch>
                  <a:fillRect l="-754" t="-1473" r="-754"/>
                </a:stretch>
              </a:blipFill>
            </p:spPr>
            <p:txBody>
              <a:bodyPr/>
              <a:lstStyle/>
              <a:p>
                <a:r>
                  <a:rPr lang="es-CR">
                    <a:noFill/>
                  </a:rPr>
                  <a:t> </a:t>
                </a:r>
              </a:p>
            </p:txBody>
          </p:sp>
        </mc:Fallback>
      </mc:AlternateContent>
      <p:sp>
        <p:nvSpPr>
          <p:cNvPr id="5" name="CuadroTexto 4">
            <a:extLst>
              <a:ext uri="{FF2B5EF4-FFF2-40B4-BE49-F238E27FC236}">
                <a16:creationId xmlns:a16="http://schemas.microsoft.com/office/drawing/2014/main" id="{CC8B1C99-D5A9-4DBE-DCF3-B1C02E4AB38D}"/>
              </a:ext>
            </a:extLst>
          </p:cNvPr>
          <p:cNvSpPr txBox="1"/>
          <p:nvPr/>
        </p:nvSpPr>
        <p:spPr>
          <a:xfrm>
            <a:off x="565484" y="520943"/>
            <a:ext cx="4844596" cy="553998"/>
          </a:xfrm>
          <a:prstGeom prst="rect">
            <a:avLst/>
          </a:prstGeom>
          <a:noFill/>
        </p:spPr>
        <p:txBody>
          <a:bodyPr wrap="none" rtlCol="0">
            <a:spAutoFit/>
          </a:bodyPr>
          <a:lstStyle/>
          <a:p>
            <a:r>
              <a:rPr lang="en-US" sz="3000" b="1" dirty="0">
                <a:solidFill>
                  <a:srgbClr val="053A64"/>
                </a:solidFill>
              </a:rPr>
              <a:t>Credit risk indicator (CRI)</a:t>
            </a:r>
          </a:p>
        </p:txBody>
      </p:sp>
    </p:spTree>
    <p:extLst>
      <p:ext uri="{BB962C8B-B14F-4D97-AF65-F5344CB8AC3E}">
        <p14:creationId xmlns:p14="http://schemas.microsoft.com/office/powerpoint/2010/main" val="12812716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1E125333-DB3A-9952-1669-6E44007F6BF9}"/>
              </a:ext>
            </a:extLst>
          </p:cNvPr>
          <p:cNvSpPr>
            <a:spLocks noGrp="1"/>
          </p:cNvSpPr>
          <p:nvPr>
            <p:ph type="sldNum" sz="quarter" idx="12"/>
          </p:nvPr>
        </p:nvSpPr>
        <p:spPr/>
        <p:txBody>
          <a:bodyPr/>
          <a:lstStyle/>
          <a:p>
            <a:fld id="{4C4FEAE9-8A50-AC4A-A49D-59C94BE99D77}" type="slidenum">
              <a:rPr lang="es-ES_tradnl" smtClean="0"/>
              <a:t>21</a:t>
            </a:fld>
            <a:endParaRPr lang="es-ES_tradnl"/>
          </a:p>
        </p:txBody>
      </p:sp>
      <mc:AlternateContent xmlns:mc="http://schemas.openxmlformats.org/markup-compatibility/2006" xmlns:a14="http://schemas.microsoft.com/office/drawing/2010/main">
        <mc:Choice Requires="a14">
          <p:sp>
            <p:nvSpPr>
              <p:cNvPr id="9" name="Marcador de contenido 8">
                <a:extLst>
                  <a:ext uri="{FF2B5EF4-FFF2-40B4-BE49-F238E27FC236}">
                    <a16:creationId xmlns:a16="http://schemas.microsoft.com/office/drawing/2014/main" id="{4C481EB1-FC36-9790-FA39-34F24E6D851F}"/>
                  </a:ext>
                </a:extLst>
              </p:cNvPr>
              <p:cNvSpPr>
                <a:spLocks noGrp="1"/>
              </p:cNvSpPr>
              <p:nvPr>
                <p:ph idx="4294967295"/>
              </p:nvPr>
            </p:nvSpPr>
            <p:spPr>
              <a:xfrm>
                <a:off x="711200" y="2035175"/>
                <a:ext cx="10515600" cy="3324225"/>
              </a:xfrm>
            </p:spPr>
            <p:txBody>
              <a:bodyPr>
                <a:normAutofit lnSpcReduction="10000"/>
              </a:bodyPr>
              <a:lstStyle/>
              <a:p>
                <a:pPr marL="0" indent="0">
                  <a:lnSpc>
                    <a:spcPct val="100000"/>
                  </a:lnSpc>
                  <a:buNone/>
                </a:pPr>
                <a:r>
                  <a:rPr lang="en-US" sz="2200" dirty="0">
                    <a:latin typeface="+mj-lt"/>
                  </a:rPr>
                  <a:t>We multiply the physical hazard indicator by the asset exposure indicator, resulting in a </a:t>
                </a:r>
                <a:r>
                  <a:rPr lang="en-US" sz="2200" b="1" dirty="0">
                    <a:solidFill>
                      <a:srgbClr val="0070C0"/>
                    </a:solidFill>
                    <a:latin typeface="+mj-lt"/>
                  </a:rPr>
                  <a:t>credit risk indicator</a:t>
                </a:r>
                <a:r>
                  <a:rPr lang="en-US" sz="2200" dirty="0">
                    <a:solidFill>
                      <a:srgbClr val="0070C0"/>
                    </a:solidFill>
                    <a:latin typeface="+mj-lt"/>
                  </a:rPr>
                  <a:t> </a:t>
                </a:r>
                <a:r>
                  <a:rPr lang="en-US" sz="2200" dirty="0">
                    <a:latin typeface="+mj-lt"/>
                  </a:rPr>
                  <a:t>of canton </a:t>
                </a:r>
                <a14:m>
                  <m:oMath xmlns:m="http://schemas.openxmlformats.org/officeDocument/2006/math">
                    <m:r>
                      <a:rPr lang="en-US" sz="2200" i="1">
                        <a:latin typeface="Cambria Math" panose="02040503050406030204" pitchFamily="18" charset="0"/>
                      </a:rPr>
                      <m:t>𝑖</m:t>
                    </m:r>
                  </m:oMath>
                </a14:m>
                <a:r>
                  <a:rPr lang="en-US" sz="2200" dirty="0">
                    <a:latin typeface="+mj-lt"/>
                  </a:rPr>
                  <a:t>, </a:t>
                </a:r>
                <a14:m>
                  <m:oMath xmlns:m="http://schemas.openxmlformats.org/officeDocument/2006/math">
                    <m:sSub>
                      <m:sSubPr>
                        <m:ctrlPr>
                          <a:rPr lang="es-ES_tradnl" sz="2400" b="1" i="1">
                            <a:solidFill>
                              <a:srgbClr val="0070C0"/>
                            </a:solidFill>
                            <a:latin typeface="Cambria Math" panose="02040503050406030204" pitchFamily="18" charset="0"/>
                          </a:rPr>
                        </m:ctrlPr>
                      </m:sSubPr>
                      <m:e>
                        <m:r>
                          <a:rPr lang="es-CR" sz="2400" b="1" i="1">
                            <a:solidFill>
                              <a:srgbClr val="0070C0"/>
                            </a:solidFill>
                            <a:latin typeface="Cambria Math" panose="02040503050406030204" pitchFamily="18" charset="0"/>
                          </a:rPr>
                          <m:t>𝑪𝑹𝑰</m:t>
                        </m:r>
                      </m:e>
                      <m:sub>
                        <m:r>
                          <a:rPr lang="es-CR" sz="2400" b="1" i="1">
                            <a:solidFill>
                              <a:srgbClr val="0070C0"/>
                            </a:solidFill>
                            <a:latin typeface="Cambria Math" panose="02040503050406030204" pitchFamily="18" charset="0"/>
                          </a:rPr>
                          <m:t>𝒊</m:t>
                        </m:r>
                      </m:sub>
                    </m:sSub>
                  </m:oMath>
                </a14:m>
                <a:r>
                  <a:rPr lang="en-US" sz="2200" dirty="0">
                    <a:latin typeface="+mj-lt"/>
                  </a:rPr>
                  <a:t> </a:t>
                </a:r>
                <a:r>
                  <a:rPr lang="es-CR" sz="2200" dirty="0">
                    <a:latin typeface="+mj-lt"/>
                  </a:rPr>
                  <a:t>:</a:t>
                </a:r>
              </a:p>
              <a:p>
                <a:pPr marL="0" indent="0">
                  <a:lnSpc>
                    <a:spcPct val="100000"/>
                  </a:lnSpc>
                  <a:buNone/>
                </a:pPr>
                <a:endParaRPr lang="es-ES_tradnl" sz="2000" dirty="0">
                  <a:latin typeface="+mj-lt"/>
                </a:endParaRPr>
              </a:p>
              <a:p>
                <a:pPr marL="0" indent="0">
                  <a:lnSpc>
                    <a:spcPct val="100000"/>
                  </a:lnSpc>
                  <a:buNone/>
                </a:pPr>
                <a:endParaRPr lang="es-ES_tradnl" sz="2000" dirty="0">
                  <a:latin typeface="+mj-lt"/>
                </a:endParaRPr>
              </a:p>
              <a:p>
                <a:pPr marL="457200" lvl="1" indent="0" algn="r">
                  <a:lnSpc>
                    <a:spcPct val="100000"/>
                  </a:lnSpc>
                  <a:buNone/>
                </a:pPr>
                <a:r>
                  <a:rPr lang="en-US" dirty="0">
                    <a:effectLst/>
                    <a:latin typeface="+mj-lt"/>
                    <a:ea typeface="Calibri" panose="020F0502020204030204" pitchFamily="34" charset="0"/>
                  </a:rPr>
                  <a:t>	</a:t>
                </a:r>
                <a14:m>
                  <m:oMath xmlns:m="http://schemas.openxmlformats.org/officeDocument/2006/math">
                    <m:sSub>
                      <m:sSubPr>
                        <m:ctrlPr>
                          <a:rPr lang="es-CR" i="1">
                            <a:effectLst/>
                            <a:latin typeface="Cambria Math" panose="02040503050406030204" pitchFamily="18" charset="0"/>
                          </a:rPr>
                        </m:ctrlPr>
                      </m:sSubPr>
                      <m:e>
                        <m:sSub>
                          <m:sSubPr>
                            <m:ctrlPr>
                              <a:rPr lang="es-CR" i="1" smtClean="0">
                                <a:effectLst/>
                                <a:latin typeface="Cambria Math" panose="02040503050406030204" pitchFamily="18" charset="0"/>
                              </a:rPr>
                            </m:ctrlPr>
                          </m:sSubPr>
                          <m:e>
                            <m:r>
                              <a:rPr lang="es-CR" b="0" i="1" smtClean="0">
                                <a:effectLst/>
                                <a:latin typeface="Cambria Math" panose="02040503050406030204" pitchFamily="18" charset="0"/>
                              </a:rPr>
                              <m:t>𝐶𝑅𝐼</m:t>
                            </m:r>
                          </m:e>
                          <m:sub>
                            <m:r>
                              <a:rPr lang="es-CR" b="0" i="1" smtClean="0">
                                <a:effectLst/>
                                <a:latin typeface="Cambria Math" panose="02040503050406030204" pitchFamily="18" charset="0"/>
                              </a:rPr>
                              <m:t>𝑖</m:t>
                            </m:r>
                          </m:sub>
                        </m:sSub>
                        <m:r>
                          <a:rPr lang="es-CR" i="1" smtClean="0">
                            <a:effectLst/>
                            <a:latin typeface="Cambria Math" panose="02040503050406030204" pitchFamily="18" charset="0"/>
                            <a:ea typeface="Cambria Math" panose="02040503050406030204" pitchFamily="18" charset="0"/>
                          </a:rPr>
                          <m:t>=</m:t>
                        </m:r>
                        <m:sSub>
                          <m:sSubPr>
                            <m:ctrlPr>
                              <a:rPr lang="es-CR" i="1" smtClean="0">
                                <a:effectLst/>
                                <a:latin typeface="Cambria Math" panose="02040503050406030204" pitchFamily="18" charset="0"/>
                                <a:ea typeface="Cambria Math" panose="02040503050406030204" pitchFamily="18" charset="0"/>
                              </a:rPr>
                            </m:ctrlPr>
                          </m:sSubPr>
                          <m:e>
                            <m:r>
                              <a:rPr lang="es-CR" b="0" i="1" smtClean="0">
                                <a:effectLst/>
                                <a:latin typeface="Cambria Math" panose="02040503050406030204" pitchFamily="18" charset="0"/>
                                <a:ea typeface="Cambria Math" panose="02040503050406030204" pitchFamily="18" charset="0"/>
                              </a:rPr>
                              <m:t>𝑃𝐻𝐼</m:t>
                            </m:r>
                          </m:e>
                          <m:sub>
                            <m:r>
                              <a:rPr lang="es-CR" b="0" i="1" smtClean="0">
                                <a:effectLst/>
                                <a:latin typeface="Cambria Math" panose="02040503050406030204" pitchFamily="18" charset="0"/>
                                <a:ea typeface="Cambria Math" panose="02040503050406030204" pitchFamily="18" charset="0"/>
                              </a:rPr>
                              <m:t>𝑖</m:t>
                            </m:r>
                          </m:sub>
                        </m:sSub>
                        <m:r>
                          <a:rPr lang="es-CR" i="1" smtClean="0">
                            <a:effectLst/>
                            <a:latin typeface="Cambria Math" panose="02040503050406030204" pitchFamily="18" charset="0"/>
                            <a:ea typeface="Cambria Math" panose="02040503050406030204" pitchFamily="18" charset="0"/>
                          </a:rPr>
                          <m:t>∙</m:t>
                        </m:r>
                        <m:r>
                          <a:rPr lang="es-CR" b="0" i="1" smtClean="0">
                            <a:effectLst/>
                            <a:latin typeface="Cambria Math" panose="02040503050406030204" pitchFamily="18" charset="0"/>
                          </a:rPr>
                          <m:t>𝐴𝐸𝐼</m:t>
                        </m:r>
                      </m:e>
                      <m:sub>
                        <m:r>
                          <a:rPr lang="en-US" i="1">
                            <a:effectLst/>
                            <a:latin typeface="Cambria Math" panose="02040503050406030204" pitchFamily="18" charset="0"/>
                            <a:ea typeface="Calibri" panose="020F0502020204030204" pitchFamily="34" charset="0"/>
                          </a:rPr>
                          <m:t>𝑖</m:t>
                        </m:r>
                      </m:sub>
                    </m:sSub>
                  </m:oMath>
                </a14:m>
                <a:r>
                  <a:rPr lang="es-CR" b="1" dirty="0">
                    <a:effectLst/>
                    <a:latin typeface="+mj-lt"/>
                    <a:ea typeface="Calibri" panose="020F0502020204030204" pitchFamily="34" charset="0"/>
                    <a:cs typeface="Calibri Light" panose="020F0302020204030204" pitchFamily="34" charset="0"/>
                  </a:rPr>
                  <a:t>              	                          </a:t>
                </a:r>
                <a:r>
                  <a:rPr lang="es-CR" dirty="0">
                    <a:effectLst/>
                    <a:latin typeface="+mj-lt"/>
                    <a:ea typeface="Calibri" panose="020F0502020204030204" pitchFamily="34" charset="0"/>
                    <a:cs typeface="Calibri Light" panose="020F0302020204030204" pitchFamily="34" charset="0"/>
                  </a:rPr>
                  <a:t>(7)</a:t>
                </a:r>
              </a:p>
              <a:p>
                <a:pPr marL="457200" lvl="1" indent="0" algn="r">
                  <a:lnSpc>
                    <a:spcPct val="100000"/>
                  </a:lnSpc>
                  <a:buNone/>
                </a:pPr>
                <a:endParaRPr lang="es-CR" b="1" dirty="0">
                  <a:effectLst/>
                  <a:latin typeface="+mj-lt"/>
                  <a:ea typeface="Calibri" panose="020F0502020204030204" pitchFamily="34" charset="0"/>
                  <a:cs typeface="Calibri Light" panose="020F0302020204030204" pitchFamily="34" charset="0"/>
                </a:endParaRPr>
              </a:p>
              <a:p>
                <a:pPr marL="457200" lvl="1" indent="0" algn="r">
                  <a:lnSpc>
                    <a:spcPct val="100000"/>
                  </a:lnSpc>
                  <a:buNone/>
                </a:pPr>
                <a:endParaRPr lang="es-ES_tradnl" sz="2200" b="1" dirty="0">
                  <a:latin typeface="+mj-lt"/>
                </a:endParaRPr>
              </a:p>
              <a:p>
                <a:pPr marL="0" indent="0">
                  <a:lnSpc>
                    <a:spcPct val="100000"/>
                  </a:lnSpc>
                  <a:buNone/>
                </a:pPr>
                <a:r>
                  <a:rPr lang="es-ES_tradnl" sz="2200" dirty="0" err="1">
                    <a:latin typeface="+mj-lt"/>
                  </a:rPr>
                  <a:t>where</a:t>
                </a:r>
                <a:r>
                  <a:rPr lang="es-ES_tradnl" sz="2200" dirty="0">
                    <a:latin typeface="+mj-lt"/>
                  </a:rPr>
                  <a:t> </a:t>
                </a:r>
                <a14:m>
                  <m:oMath xmlns:m="http://schemas.openxmlformats.org/officeDocument/2006/math">
                    <m:r>
                      <a:rPr lang="en-US" sz="2200" i="1" smtClean="0">
                        <a:effectLst/>
                        <a:latin typeface="Cambria Math" panose="02040503050406030204" pitchFamily="18" charset="0"/>
                        <a:ea typeface="Calibri" panose="020F0502020204030204" pitchFamily="34" charset="0"/>
                      </a:rPr>
                      <m:t>1≥</m:t>
                    </m:r>
                    <m:sSub>
                      <m:sSubPr>
                        <m:ctrlPr>
                          <a:rPr lang="es-CR" sz="2200" i="1">
                            <a:effectLst/>
                            <a:latin typeface="Cambria Math" panose="02040503050406030204" pitchFamily="18" charset="0"/>
                          </a:rPr>
                        </m:ctrlPr>
                      </m:sSubPr>
                      <m:e>
                        <m:r>
                          <a:rPr lang="en-US" sz="2200" i="1">
                            <a:effectLst/>
                            <a:latin typeface="Cambria Math" panose="02040503050406030204" pitchFamily="18" charset="0"/>
                            <a:ea typeface="Calibri" panose="020F0502020204030204" pitchFamily="34" charset="0"/>
                          </a:rPr>
                          <m:t>𝐶𝑅𝐼</m:t>
                        </m:r>
                      </m:e>
                      <m:sub>
                        <m:r>
                          <a:rPr lang="en-US" sz="2200" i="1">
                            <a:effectLst/>
                            <a:latin typeface="Cambria Math" panose="02040503050406030204" pitchFamily="18" charset="0"/>
                            <a:ea typeface="Calibri" panose="020F0502020204030204" pitchFamily="34" charset="0"/>
                          </a:rPr>
                          <m:t>𝑖</m:t>
                        </m:r>
                      </m:sub>
                    </m:sSub>
                    <m:r>
                      <a:rPr lang="en-US" sz="2200" i="1">
                        <a:effectLst/>
                        <a:latin typeface="Cambria Math" panose="02040503050406030204" pitchFamily="18" charset="0"/>
                        <a:ea typeface="Calibri" panose="020F0502020204030204" pitchFamily="34" charset="0"/>
                      </a:rPr>
                      <m:t>≥0</m:t>
                    </m:r>
                  </m:oMath>
                </a14:m>
                <a:r>
                  <a:rPr lang="es-ES_tradnl" sz="2200" dirty="0">
                    <a:latin typeface="+mj-lt"/>
                  </a:rPr>
                  <a:t>.</a:t>
                </a:r>
              </a:p>
              <a:p>
                <a:pPr>
                  <a:lnSpc>
                    <a:spcPct val="100000"/>
                  </a:lnSpc>
                </a:pPr>
                <a:endParaRPr lang="es-ES_tradnl" sz="2000" dirty="0"/>
              </a:p>
            </p:txBody>
          </p:sp>
        </mc:Choice>
        <mc:Fallback xmlns="">
          <p:sp>
            <p:nvSpPr>
              <p:cNvPr id="9" name="Marcador de contenido 8">
                <a:extLst>
                  <a:ext uri="{FF2B5EF4-FFF2-40B4-BE49-F238E27FC236}">
                    <a16:creationId xmlns:a16="http://schemas.microsoft.com/office/drawing/2014/main" id="{4C481EB1-FC36-9790-FA39-34F24E6D851F}"/>
                  </a:ext>
                </a:extLst>
              </p:cNvPr>
              <p:cNvSpPr>
                <a:spLocks noGrp="1" noRot="1" noChangeAspect="1" noMove="1" noResize="1" noEditPoints="1" noAdjustHandles="1" noChangeArrowheads="1" noChangeShapeType="1" noTextEdit="1"/>
              </p:cNvSpPr>
              <p:nvPr>
                <p:ph idx="4294967295"/>
              </p:nvPr>
            </p:nvSpPr>
            <p:spPr>
              <a:xfrm>
                <a:off x="711200" y="2035175"/>
                <a:ext cx="10515600" cy="3324225"/>
              </a:xfrm>
              <a:blipFill>
                <a:blip r:embed="rId3"/>
                <a:stretch>
                  <a:fillRect l="-754" t="-2202" r="-870"/>
                </a:stretch>
              </a:blipFill>
            </p:spPr>
            <p:txBody>
              <a:bodyPr/>
              <a:lstStyle/>
              <a:p>
                <a:r>
                  <a:rPr lang="es-CR">
                    <a:noFill/>
                  </a:rPr>
                  <a:t> </a:t>
                </a:r>
              </a:p>
            </p:txBody>
          </p:sp>
        </mc:Fallback>
      </mc:AlternateContent>
      <p:sp>
        <p:nvSpPr>
          <p:cNvPr id="5" name="CuadroTexto 4">
            <a:extLst>
              <a:ext uri="{FF2B5EF4-FFF2-40B4-BE49-F238E27FC236}">
                <a16:creationId xmlns:a16="http://schemas.microsoft.com/office/drawing/2014/main" id="{5E1DC89F-7AC2-43BC-8F4B-14199A68B9EF}"/>
              </a:ext>
            </a:extLst>
          </p:cNvPr>
          <p:cNvSpPr txBox="1"/>
          <p:nvPr/>
        </p:nvSpPr>
        <p:spPr>
          <a:xfrm>
            <a:off x="565484" y="520943"/>
            <a:ext cx="4844596" cy="553998"/>
          </a:xfrm>
          <a:prstGeom prst="rect">
            <a:avLst/>
          </a:prstGeom>
          <a:noFill/>
        </p:spPr>
        <p:txBody>
          <a:bodyPr wrap="none" rtlCol="0">
            <a:spAutoFit/>
          </a:bodyPr>
          <a:lstStyle/>
          <a:p>
            <a:r>
              <a:rPr lang="en-US" sz="3000" b="1" dirty="0">
                <a:solidFill>
                  <a:srgbClr val="053A64"/>
                </a:solidFill>
              </a:rPr>
              <a:t>Credit risk indicator (CRI)</a:t>
            </a:r>
          </a:p>
        </p:txBody>
      </p:sp>
    </p:spTree>
    <p:extLst>
      <p:ext uri="{BB962C8B-B14F-4D97-AF65-F5344CB8AC3E}">
        <p14:creationId xmlns:p14="http://schemas.microsoft.com/office/powerpoint/2010/main" val="83725966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1E125333-DB3A-9952-1669-6E44007F6BF9}"/>
              </a:ext>
            </a:extLst>
          </p:cNvPr>
          <p:cNvSpPr>
            <a:spLocks noGrp="1"/>
          </p:cNvSpPr>
          <p:nvPr>
            <p:ph type="sldNum" sz="quarter" idx="12"/>
          </p:nvPr>
        </p:nvSpPr>
        <p:spPr/>
        <p:txBody>
          <a:bodyPr/>
          <a:lstStyle/>
          <a:p>
            <a:fld id="{4C4FEAE9-8A50-AC4A-A49D-59C94BE99D77}" type="slidenum">
              <a:rPr lang="es-ES_tradnl" smtClean="0"/>
              <a:t>22</a:t>
            </a:fld>
            <a:endParaRPr lang="es-ES_tradnl"/>
          </a:p>
        </p:txBody>
      </p:sp>
      <p:sp>
        <p:nvSpPr>
          <p:cNvPr id="9" name="CuadroTexto 8">
            <a:extLst>
              <a:ext uri="{FF2B5EF4-FFF2-40B4-BE49-F238E27FC236}">
                <a16:creationId xmlns:a16="http://schemas.microsoft.com/office/drawing/2014/main" id="{29B16A15-BEFF-727F-D6E2-D0C7F23E9889}"/>
              </a:ext>
            </a:extLst>
          </p:cNvPr>
          <p:cNvSpPr txBox="1"/>
          <p:nvPr/>
        </p:nvSpPr>
        <p:spPr>
          <a:xfrm>
            <a:off x="565484" y="520943"/>
            <a:ext cx="11194716" cy="553998"/>
          </a:xfrm>
          <a:prstGeom prst="rect">
            <a:avLst/>
          </a:prstGeom>
          <a:noFill/>
        </p:spPr>
        <p:txBody>
          <a:bodyPr wrap="square" rtlCol="0">
            <a:spAutoFit/>
          </a:bodyPr>
          <a:lstStyle/>
          <a:p>
            <a:pPr algn="ctr"/>
            <a:r>
              <a:rPr lang="en-US" sz="3000" b="1" dirty="0">
                <a:solidFill>
                  <a:srgbClr val="053A64"/>
                </a:solidFill>
              </a:rPr>
              <a:t>Credit risk indicator by canton</a:t>
            </a:r>
          </a:p>
        </p:txBody>
      </p:sp>
      <p:pic>
        <p:nvPicPr>
          <p:cNvPr id="6" name="Imagen 5" descr="Mapa&#10;&#10;Descripción generada automáticamente">
            <a:extLst>
              <a:ext uri="{FF2B5EF4-FFF2-40B4-BE49-F238E27FC236}">
                <a16:creationId xmlns:a16="http://schemas.microsoft.com/office/drawing/2014/main" id="{0C7EBA56-B81B-0772-D837-7EE57088BB00}"/>
              </a:ext>
            </a:extLst>
          </p:cNvPr>
          <p:cNvPicPr>
            <a:picLocks noChangeAspect="1"/>
          </p:cNvPicPr>
          <p:nvPr/>
        </p:nvPicPr>
        <p:blipFill>
          <a:blip r:embed="rId3"/>
          <a:stretch>
            <a:fillRect/>
          </a:stretch>
        </p:blipFill>
        <p:spPr>
          <a:xfrm>
            <a:off x="2872067" y="1257301"/>
            <a:ext cx="6447865" cy="5600700"/>
          </a:xfrm>
          <a:prstGeom prst="rect">
            <a:avLst/>
          </a:prstGeom>
        </p:spPr>
      </p:pic>
      <p:sp>
        <p:nvSpPr>
          <p:cNvPr id="7" name="CuadroTexto 6">
            <a:extLst>
              <a:ext uri="{FF2B5EF4-FFF2-40B4-BE49-F238E27FC236}">
                <a16:creationId xmlns:a16="http://schemas.microsoft.com/office/drawing/2014/main" id="{C15E445A-8A70-12D9-9385-5855F9BDAAB9}"/>
              </a:ext>
            </a:extLst>
          </p:cNvPr>
          <p:cNvSpPr txBox="1"/>
          <p:nvPr/>
        </p:nvSpPr>
        <p:spPr>
          <a:xfrm>
            <a:off x="5464633" y="6052664"/>
            <a:ext cx="1262731" cy="276999"/>
          </a:xfrm>
          <a:prstGeom prst="rect">
            <a:avLst/>
          </a:prstGeom>
          <a:noFill/>
        </p:spPr>
        <p:txBody>
          <a:bodyPr wrap="square" rtlCol="0">
            <a:spAutoFit/>
          </a:bodyPr>
          <a:lstStyle/>
          <a:p>
            <a:r>
              <a:rPr lang="en-US" sz="1200" dirty="0"/>
              <a:t>Source: </a:t>
            </a:r>
            <a:r>
              <a:rPr lang="es-CR" sz="1200" dirty="0"/>
              <a:t>BCCR.</a:t>
            </a:r>
          </a:p>
        </p:txBody>
      </p:sp>
    </p:spTree>
    <p:extLst>
      <p:ext uri="{BB962C8B-B14F-4D97-AF65-F5344CB8AC3E}">
        <p14:creationId xmlns:p14="http://schemas.microsoft.com/office/powerpoint/2010/main" val="3249866098"/>
      </p:ext>
    </p:extLst>
  </p:cSld>
  <p:clrMapOvr>
    <a:masterClrMapping/>
  </p:clrMapOvr>
  <p:transition spd="slow">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1E125333-DB3A-9952-1669-6E44007F6BF9}"/>
              </a:ext>
            </a:extLst>
          </p:cNvPr>
          <p:cNvSpPr>
            <a:spLocks noGrp="1"/>
          </p:cNvSpPr>
          <p:nvPr>
            <p:ph type="sldNum" sz="quarter" idx="12"/>
          </p:nvPr>
        </p:nvSpPr>
        <p:spPr/>
        <p:txBody>
          <a:bodyPr/>
          <a:lstStyle/>
          <a:p>
            <a:fld id="{4C4FEAE9-8A50-AC4A-A49D-59C94BE99D77}" type="slidenum">
              <a:rPr lang="es-ES_tradnl" smtClean="0"/>
              <a:t>23</a:t>
            </a:fld>
            <a:endParaRPr lang="es-ES_tradnl"/>
          </a:p>
        </p:txBody>
      </p:sp>
      <mc:AlternateContent xmlns:mc="http://schemas.openxmlformats.org/markup-compatibility/2006" xmlns:a14="http://schemas.microsoft.com/office/drawing/2010/main">
        <mc:Choice Requires="a14">
          <p:sp>
            <p:nvSpPr>
              <p:cNvPr id="9" name="Marcador de contenido 8">
                <a:extLst>
                  <a:ext uri="{FF2B5EF4-FFF2-40B4-BE49-F238E27FC236}">
                    <a16:creationId xmlns:a16="http://schemas.microsoft.com/office/drawing/2014/main" id="{4C481EB1-FC36-9790-FA39-34F24E6D851F}"/>
                  </a:ext>
                </a:extLst>
              </p:cNvPr>
              <p:cNvSpPr>
                <a:spLocks noGrp="1"/>
              </p:cNvSpPr>
              <p:nvPr>
                <p:ph idx="4294967295"/>
              </p:nvPr>
            </p:nvSpPr>
            <p:spPr>
              <a:xfrm>
                <a:off x="711200" y="1670105"/>
                <a:ext cx="10515600" cy="4589463"/>
              </a:xfrm>
            </p:spPr>
            <p:txBody>
              <a:bodyPr>
                <a:normAutofit/>
              </a:bodyPr>
              <a:lstStyle/>
              <a:p>
                <a:pPr marL="0" indent="0">
                  <a:lnSpc>
                    <a:spcPct val="100000"/>
                  </a:lnSpc>
                  <a:buNone/>
                </a:pPr>
                <a:r>
                  <a:rPr lang="es-CR" sz="2200" dirty="0">
                    <a:latin typeface="+mj-lt"/>
                  </a:rPr>
                  <a:t>The </a:t>
                </a:r>
                <a:r>
                  <a:rPr lang="es-CR" sz="2200" dirty="0" err="1">
                    <a:latin typeface="+mj-lt"/>
                  </a:rPr>
                  <a:t>three</a:t>
                </a:r>
                <a:r>
                  <a:rPr lang="es-CR" sz="2200" dirty="0">
                    <a:latin typeface="+mj-lt"/>
                  </a:rPr>
                  <a:t> </a:t>
                </a:r>
                <a:r>
                  <a:rPr lang="es-CR" sz="2200" dirty="0" err="1">
                    <a:latin typeface="+mj-lt"/>
                  </a:rPr>
                  <a:t>cantons</a:t>
                </a:r>
                <a:r>
                  <a:rPr lang="es-CR" sz="2200" dirty="0">
                    <a:latin typeface="+mj-lt"/>
                  </a:rPr>
                  <a:t> </a:t>
                </a:r>
                <a:r>
                  <a:rPr lang="es-CR" sz="2200" dirty="0" err="1">
                    <a:latin typeface="+mj-lt"/>
                  </a:rPr>
                  <a:t>with</a:t>
                </a:r>
                <a:r>
                  <a:rPr lang="es-CR" sz="2200" dirty="0">
                    <a:latin typeface="+mj-lt"/>
                  </a:rPr>
                  <a:t> the </a:t>
                </a:r>
                <a:r>
                  <a:rPr lang="es-CR" sz="2200" dirty="0" err="1">
                    <a:latin typeface="+mj-lt"/>
                  </a:rPr>
                  <a:t>highest</a:t>
                </a:r>
                <a:r>
                  <a:rPr lang="es-CR" sz="2200" dirty="0">
                    <a:latin typeface="+mj-lt"/>
                  </a:rPr>
                  <a:t> </a:t>
                </a:r>
                <a14:m>
                  <m:oMath xmlns:m="http://schemas.openxmlformats.org/officeDocument/2006/math">
                    <m:r>
                      <a:rPr lang="es-CR" sz="2200" b="0" i="1" smtClean="0">
                        <a:latin typeface="Cambria Math" panose="02040503050406030204" pitchFamily="18" charset="0"/>
                      </a:rPr>
                      <m:t>𝐶𝑅𝐼</m:t>
                    </m:r>
                  </m:oMath>
                </a14:m>
                <a:r>
                  <a:rPr lang="es-CR" sz="2200" dirty="0">
                    <a:latin typeface="+mj-lt"/>
                  </a:rPr>
                  <a:t> are 1- San José (</a:t>
                </a:r>
                <a14:m>
                  <m:oMath xmlns:m="http://schemas.openxmlformats.org/officeDocument/2006/math">
                    <m:r>
                      <a:rPr lang="es-CR" sz="2200" i="1">
                        <a:latin typeface="Cambria Math" panose="02040503050406030204" pitchFamily="18" charset="0"/>
                      </a:rPr>
                      <m:t>𝐶𝑅𝐼</m:t>
                    </m:r>
                    <m:r>
                      <a:rPr lang="es-CR" sz="2200" i="1">
                        <a:latin typeface="Cambria Math" panose="02040503050406030204" pitchFamily="18" charset="0"/>
                      </a:rPr>
                      <m:t> </m:t>
                    </m:r>
                  </m:oMath>
                </a14:m>
                <a:r>
                  <a:rPr lang="es-CR" sz="2200" dirty="0">
                    <a:latin typeface="+mj-lt"/>
                  </a:rPr>
                  <a:t>= 0.0027), 2- Heredia (</a:t>
                </a:r>
                <a14:m>
                  <m:oMath xmlns:m="http://schemas.openxmlformats.org/officeDocument/2006/math">
                    <m:r>
                      <a:rPr lang="es-CR" sz="2200" i="1">
                        <a:latin typeface="Cambria Math" panose="02040503050406030204" pitchFamily="18" charset="0"/>
                      </a:rPr>
                      <m:t>𝐶𝑅𝐼</m:t>
                    </m:r>
                    <m:r>
                      <a:rPr lang="es-CR" sz="2200" i="1">
                        <a:latin typeface="Cambria Math" panose="02040503050406030204" pitchFamily="18" charset="0"/>
                      </a:rPr>
                      <m:t> </m:t>
                    </m:r>
                  </m:oMath>
                </a14:m>
                <a:r>
                  <a:rPr lang="es-CR" sz="2200" dirty="0">
                    <a:latin typeface="+mj-lt"/>
                  </a:rPr>
                  <a:t>= 0.0009) and 3- Alajuela (</a:t>
                </a:r>
                <a14:m>
                  <m:oMath xmlns:m="http://schemas.openxmlformats.org/officeDocument/2006/math">
                    <m:r>
                      <a:rPr lang="es-CR" sz="2200" i="1">
                        <a:latin typeface="Cambria Math" panose="02040503050406030204" pitchFamily="18" charset="0"/>
                      </a:rPr>
                      <m:t>𝐶𝑅𝐼</m:t>
                    </m:r>
                    <m:r>
                      <a:rPr lang="es-CR" sz="2200" i="1">
                        <a:latin typeface="Cambria Math" panose="02040503050406030204" pitchFamily="18" charset="0"/>
                      </a:rPr>
                      <m:t> </m:t>
                    </m:r>
                  </m:oMath>
                </a14:m>
                <a:r>
                  <a:rPr lang="es-CR" sz="2200" dirty="0">
                    <a:latin typeface="+mj-lt"/>
                  </a:rPr>
                  <a:t>= 0.0008).</a:t>
                </a:r>
              </a:p>
              <a:p>
                <a:pPr>
                  <a:lnSpc>
                    <a:spcPct val="100000"/>
                  </a:lnSpc>
                </a:pPr>
                <a:endParaRPr lang="es-ES_tradnl" sz="2000" dirty="0"/>
              </a:p>
            </p:txBody>
          </p:sp>
        </mc:Choice>
        <mc:Fallback xmlns="">
          <p:sp>
            <p:nvSpPr>
              <p:cNvPr id="9" name="Marcador de contenido 8">
                <a:extLst>
                  <a:ext uri="{FF2B5EF4-FFF2-40B4-BE49-F238E27FC236}">
                    <a16:creationId xmlns:a16="http://schemas.microsoft.com/office/drawing/2014/main" id="{4C481EB1-FC36-9790-FA39-34F24E6D851F}"/>
                  </a:ext>
                </a:extLst>
              </p:cNvPr>
              <p:cNvSpPr>
                <a:spLocks noGrp="1" noRot="1" noChangeAspect="1" noMove="1" noResize="1" noEditPoints="1" noAdjustHandles="1" noChangeArrowheads="1" noChangeShapeType="1" noTextEdit="1"/>
              </p:cNvSpPr>
              <p:nvPr>
                <p:ph idx="4294967295"/>
              </p:nvPr>
            </p:nvSpPr>
            <p:spPr>
              <a:xfrm>
                <a:off x="711200" y="1670105"/>
                <a:ext cx="10515600" cy="4589463"/>
              </a:xfrm>
              <a:blipFill>
                <a:blip r:embed="rId3"/>
                <a:stretch>
                  <a:fillRect l="-754" t="-797" r="-348"/>
                </a:stretch>
              </a:blipFill>
            </p:spPr>
            <p:txBody>
              <a:bodyPr/>
              <a:lstStyle/>
              <a:p>
                <a:r>
                  <a:rPr lang="es-CR">
                    <a:noFill/>
                  </a:rPr>
                  <a:t> </a:t>
                </a:r>
              </a:p>
            </p:txBody>
          </p:sp>
        </mc:Fallback>
      </mc:AlternateContent>
      <p:sp>
        <p:nvSpPr>
          <p:cNvPr id="5" name="CuadroTexto 4">
            <a:extLst>
              <a:ext uri="{FF2B5EF4-FFF2-40B4-BE49-F238E27FC236}">
                <a16:creationId xmlns:a16="http://schemas.microsoft.com/office/drawing/2014/main" id="{5E1DC89F-7AC2-43BC-8F4B-14199A68B9EF}"/>
              </a:ext>
            </a:extLst>
          </p:cNvPr>
          <p:cNvSpPr txBox="1"/>
          <p:nvPr/>
        </p:nvSpPr>
        <p:spPr>
          <a:xfrm>
            <a:off x="565484" y="520943"/>
            <a:ext cx="4844596" cy="553998"/>
          </a:xfrm>
          <a:prstGeom prst="rect">
            <a:avLst/>
          </a:prstGeom>
          <a:noFill/>
        </p:spPr>
        <p:txBody>
          <a:bodyPr wrap="none" rtlCol="0">
            <a:spAutoFit/>
          </a:bodyPr>
          <a:lstStyle/>
          <a:p>
            <a:r>
              <a:rPr lang="en-US" sz="3000" b="1" dirty="0">
                <a:solidFill>
                  <a:srgbClr val="053A64"/>
                </a:solidFill>
              </a:rPr>
              <a:t>Credit risk indicator (CRI)</a:t>
            </a:r>
          </a:p>
        </p:txBody>
      </p:sp>
      <p:grpSp>
        <p:nvGrpSpPr>
          <p:cNvPr id="11" name="Grupo 10">
            <a:extLst>
              <a:ext uri="{FF2B5EF4-FFF2-40B4-BE49-F238E27FC236}">
                <a16:creationId xmlns:a16="http://schemas.microsoft.com/office/drawing/2014/main" id="{1F9CCE94-05FD-FFE7-351F-9A88D57CF35A}"/>
              </a:ext>
            </a:extLst>
          </p:cNvPr>
          <p:cNvGrpSpPr/>
          <p:nvPr/>
        </p:nvGrpSpPr>
        <p:grpSpPr>
          <a:xfrm>
            <a:off x="838200" y="2589844"/>
            <a:ext cx="10248900" cy="3747213"/>
            <a:chOff x="1523943" y="2575733"/>
            <a:chExt cx="9580360" cy="3420533"/>
          </a:xfrm>
        </p:grpSpPr>
        <p:pic>
          <p:nvPicPr>
            <p:cNvPr id="12" name="Imagen 11" descr="Mapa&#10;&#10;Descripción generada automáticamente">
              <a:extLst>
                <a:ext uri="{FF2B5EF4-FFF2-40B4-BE49-F238E27FC236}">
                  <a16:creationId xmlns:a16="http://schemas.microsoft.com/office/drawing/2014/main" id="{A7F0B1BB-CF83-5D78-A052-A5E3C72EA1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86085" y="2575733"/>
              <a:ext cx="3518218" cy="2807715"/>
            </a:xfrm>
            <a:prstGeom prst="rect">
              <a:avLst/>
            </a:prstGeom>
          </p:spPr>
        </p:pic>
        <p:pic>
          <p:nvPicPr>
            <p:cNvPr id="13" name="Imagen 12" descr="Mapa&#10;&#10;Descripción generada automáticamente">
              <a:extLst>
                <a:ext uri="{FF2B5EF4-FFF2-40B4-BE49-F238E27FC236}">
                  <a16:creationId xmlns:a16="http://schemas.microsoft.com/office/drawing/2014/main" id="{DC95FD46-C251-A5B2-C7E3-C11D2F7D7746}"/>
                </a:ext>
              </a:extLst>
            </p:cNvPr>
            <p:cNvPicPr>
              <a:picLocks noChangeAspect="1"/>
            </p:cNvPicPr>
            <p:nvPr/>
          </p:nvPicPr>
          <p:blipFill>
            <a:blip r:embed="rId5"/>
            <a:stretch>
              <a:fillRect/>
            </a:stretch>
          </p:blipFill>
          <p:spPr>
            <a:xfrm>
              <a:off x="1523943" y="2575733"/>
              <a:ext cx="3565573" cy="3420533"/>
            </a:xfrm>
            <a:prstGeom prst="rect">
              <a:avLst/>
            </a:prstGeom>
          </p:spPr>
        </p:pic>
        <p:sp>
          <p:nvSpPr>
            <p:cNvPr id="14" name="Elipse 13">
              <a:extLst>
                <a:ext uri="{FF2B5EF4-FFF2-40B4-BE49-F238E27FC236}">
                  <a16:creationId xmlns:a16="http://schemas.microsoft.com/office/drawing/2014/main" id="{921A9AE1-FADA-A325-9568-670CE8DEAF57}"/>
                </a:ext>
              </a:extLst>
            </p:cNvPr>
            <p:cNvSpPr/>
            <p:nvPr/>
          </p:nvSpPr>
          <p:spPr>
            <a:xfrm>
              <a:off x="2258979" y="3002366"/>
              <a:ext cx="2095500" cy="2146300"/>
            </a:xfrm>
            <a:prstGeom prst="ellipse">
              <a:avLst/>
            </a:prstGeom>
            <a:noFill/>
            <a:ln w="38100">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Conector recto 14">
              <a:extLst>
                <a:ext uri="{FF2B5EF4-FFF2-40B4-BE49-F238E27FC236}">
                  <a16:creationId xmlns:a16="http://schemas.microsoft.com/office/drawing/2014/main" id="{6D05A18E-E96F-88B4-A305-962E856E1EB5}"/>
                </a:ext>
              </a:extLst>
            </p:cNvPr>
            <p:cNvCxnSpPr>
              <a:cxnSpLocks/>
            </p:cNvCxnSpPr>
            <p:nvPr/>
          </p:nvCxnSpPr>
          <p:spPr>
            <a:xfrm flipH="1" flipV="1">
              <a:off x="4740244" y="2575733"/>
              <a:ext cx="4349636" cy="853267"/>
            </a:xfrm>
            <a:prstGeom prst="line">
              <a:avLst/>
            </a:prstGeom>
            <a:ln w="19050">
              <a:solidFill>
                <a:srgbClr val="053A64"/>
              </a:solidFill>
            </a:ln>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C5191943-FF21-8AB6-5599-37DD7B4C9F59}"/>
                </a:ext>
              </a:extLst>
            </p:cNvPr>
            <p:cNvCxnSpPr>
              <a:cxnSpLocks/>
            </p:cNvCxnSpPr>
            <p:nvPr/>
          </p:nvCxnSpPr>
          <p:spPr>
            <a:xfrm flipH="1">
              <a:off x="5089515" y="3830855"/>
              <a:ext cx="4255679" cy="2165411"/>
            </a:xfrm>
            <a:prstGeom prst="line">
              <a:avLst/>
            </a:prstGeom>
            <a:ln w="19050">
              <a:solidFill>
                <a:srgbClr val="053A6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3417192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1E125333-DB3A-9952-1669-6E44007F6BF9}"/>
              </a:ext>
            </a:extLst>
          </p:cNvPr>
          <p:cNvSpPr>
            <a:spLocks noGrp="1"/>
          </p:cNvSpPr>
          <p:nvPr>
            <p:ph type="sldNum" sz="quarter" idx="12"/>
          </p:nvPr>
        </p:nvSpPr>
        <p:spPr/>
        <p:txBody>
          <a:bodyPr/>
          <a:lstStyle/>
          <a:p>
            <a:fld id="{4C4FEAE9-8A50-AC4A-A49D-59C94BE99D77}" type="slidenum">
              <a:rPr lang="es-ES_tradnl" smtClean="0"/>
              <a:t>24</a:t>
            </a:fld>
            <a:endParaRPr lang="es-ES_tradnl"/>
          </a:p>
        </p:txBody>
      </p:sp>
      <p:sp>
        <p:nvSpPr>
          <p:cNvPr id="5" name="CuadroTexto 4">
            <a:extLst>
              <a:ext uri="{FF2B5EF4-FFF2-40B4-BE49-F238E27FC236}">
                <a16:creationId xmlns:a16="http://schemas.microsoft.com/office/drawing/2014/main" id="{6C655058-14ED-4212-AB26-B664B789E441}"/>
              </a:ext>
            </a:extLst>
          </p:cNvPr>
          <p:cNvSpPr txBox="1"/>
          <p:nvPr/>
        </p:nvSpPr>
        <p:spPr>
          <a:xfrm>
            <a:off x="565484" y="520943"/>
            <a:ext cx="4844596" cy="553998"/>
          </a:xfrm>
          <a:prstGeom prst="rect">
            <a:avLst/>
          </a:prstGeom>
          <a:noFill/>
        </p:spPr>
        <p:txBody>
          <a:bodyPr wrap="none" rtlCol="0">
            <a:spAutoFit/>
          </a:bodyPr>
          <a:lstStyle/>
          <a:p>
            <a:r>
              <a:rPr lang="en-US" sz="3000" b="1" dirty="0">
                <a:solidFill>
                  <a:srgbClr val="053A64"/>
                </a:solidFill>
              </a:rPr>
              <a:t>Credit risk indicator (CRI)</a:t>
            </a:r>
          </a:p>
        </p:txBody>
      </p:sp>
      <mc:AlternateContent xmlns:mc="http://schemas.openxmlformats.org/markup-compatibility/2006" xmlns:a14="http://schemas.microsoft.com/office/drawing/2010/main">
        <mc:Choice Requires="a14">
          <p:sp>
            <p:nvSpPr>
              <p:cNvPr id="3" name="Título 7">
                <a:extLst>
                  <a:ext uri="{FF2B5EF4-FFF2-40B4-BE49-F238E27FC236}">
                    <a16:creationId xmlns:a16="http://schemas.microsoft.com/office/drawing/2014/main" id="{2299B11B-F38B-F5F0-9C5C-F4DD275C8D04}"/>
                  </a:ext>
                </a:extLst>
              </p:cNvPr>
              <p:cNvSpPr txBox="1">
                <a:spLocks/>
              </p:cNvSpPr>
              <p:nvPr/>
            </p:nvSpPr>
            <p:spPr>
              <a:xfrm>
                <a:off x="482596" y="1251163"/>
                <a:ext cx="8864602" cy="6604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rgbClr val="0C4688"/>
                    </a:solidFill>
                    <a:latin typeface="Arial" panose="020B0604020202020204" pitchFamily="34" charset="0"/>
                    <a:ea typeface="+mj-ea"/>
                    <a:cs typeface="Arial" panose="020B0604020202020204" pitchFamily="34" charset="0"/>
                  </a:defRPr>
                </a:lvl1pPr>
              </a:lstStyle>
              <a:p>
                <a:r>
                  <a:rPr lang="en-US" sz="1800" dirty="0">
                    <a:solidFill>
                      <a:srgbClr val="0070C0"/>
                    </a:solidFill>
                  </a:rPr>
                  <a:t>Table: </a:t>
                </a:r>
                <a:r>
                  <a:rPr lang="en-US" sz="1800" b="0" dirty="0">
                    <a:solidFill>
                      <a:schemeClr val="tx1"/>
                    </a:solidFill>
                  </a:rPr>
                  <a:t>Top 3 cantons according to their </a:t>
                </a:r>
                <a14:m>
                  <m:oMath xmlns:m="http://schemas.openxmlformats.org/officeDocument/2006/math">
                    <m:r>
                      <a:rPr lang="en-US" sz="1800" b="0" i="1" smtClean="0">
                        <a:solidFill>
                          <a:schemeClr val="tx1"/>
                        </a:solidFill>
                        <a:latin typeface="Cambria Math" panose="02040503050406030204" pitchFamily="18" charset="0"/>
                      </a:rPr>
                      <m:t>𝐶𝑅𝐼</m:t>
                    </m:r>
                  </m:oMath>
                </a14:m>
                <a:r>
                  <a:rPr lang="en-US" sz="1800" b="0" dirty="0">
                    <a:solidFill>
                      <a:schemeClr val="tx1"/>
                    </a:solidFill>
                  </a:rPr>
                  <a:t> value</a:t>
                </a:r>
                <a:endParaRPr lang="en-US" sz="1800" dirty="0">
                  <a:solidFill>
                    <a:schemeClr val="accent2"/>
                  </a:solidFill>
                </a:endParaRPr>
              </a:p>
            </p:txBody>
          </p:sp>
        </mc:Choice>
        <mc:Fallback xmlns="">
          <p:sp>
            <p:nvSpPr>
              <p:cNvPr id="3" name="Título 7">
                <a:extLst>
                  <a:ext uri="{FF2B5EF4-FFF2-40B4-BE49-F238E27FC236}">
                    <a16:creationId xmlns:a16="http://schemas.microsoft.com/office/drawing/2014/main" id="{2299B11B-F38B-F5F0-9C5C-F4DD275C8D04}"/>
                  </a:ext>
                </a:extLst>
              </p:cNvPr>
              <p:cNvSpPr txBox="1">
                <a:spLocks noRot="1" noChangeAspect="1" noMove="1" noResize="1" noEditPoints="1" noAdjustHandles="1" noChangeArrowheads="1" noChangeShapeType="1" noTextEdit="1"/>
              </p:cNvSpPr>
              <p:nvPr/>
            </p:nvSpPr>
            <p:spPr>
              <a:xfrm>
                <a:off x="482596" y="1251163"/>
                <a:ext cx="8864602" cy="660486"/>
              </a:xfrm>
              <a:prstGeom prst="rect">
                <a:avLst/>
              </a:prstGeom>
              <a:blipFill>
                <a:blip r:embed="rId3"/>
                <a:stretch>
                  <a:fillRect l="-550"/>
                </a:stretch>
              </a:blipFill>
            </p:spPr>
            <p:txBody>
              <a:bodyPr/>
              <a:lstStyle/>
              <a:p>
                <a:r>
                  <a:rPr lang="es-CR">
                    <a:noFill/>
                  </a:rPr>
                  <a:t> </a:t>
                </a:r>
              </a:p>
            </p:txBody>
          </p:sp>
        </mc:Fallback>
      </mc:AlternateContent>
      <p:graphicFrame>
        <p:nvGraphicFramePr>
          <p:cNvPr id="4" name="Marcador de contenido 4">
            <a:extLst>
              <a:ext uri="{FF2B5EF4-FFF2-40B4-BE49-F238E27FC236}">
                <a16:creationId xmlns:a16="http://schemas.microsoft.com/office/drawing/2014/main" id="{A8F698CD-7AAC-1574-9787-C3B6C5640858}"/>
              </a:ext>
            </a:extLst>
          </p:cNvPr>
          <p:cNvGraphicFramePr>
            <a:graphicFrameLocks/>
          </p:cNvGraphicFramePr>
          <p:nvPr>
            <p:extLst>
              <p:ext uri="{D42A27DB-BD31-4B8C-83A1-F6EECF244321}">
                <p14:modId xmlns:p14="http://schemas.microsoft.com/office/powerpoint/2010/main" val="1199003880"/>
              </p:ext>
            </p:extLst>
          </p:nvPr>
        </p:nvGraphicFramePr>
        <p:xfrm>
          <a:off x="482596" y="1793061"/>
          <a:ext cx="11407804" cy="4412894"/>
        </p:xfrm>
        <a:graphic>
          <a:graphicData uri="http://schemas.openxmlformats.org/drawingml/2006/table">
            <a:tbl>
              <a:tblPr firstRow="1" bandRow="1">
                <a:tableStyleId>{5940675A-B579-460E-94D1-54222C63F5DA}</a:tableStyleId>
              </a:tblPr>
              <a:tblGrid>
                <a:gridCol w="2781304">
                  <a:extLst>
                    <a:ext uri="{9D8B030D-6E8A-4147-A177-3AD203B41FA5}">
                      <a16:colId xmlns:a16="http://schemas.microsoft.com/office/drawing/2014/main" val="2660318909"/>
                    </a:ext>
                  </a:extLst>
                </a:gridCol>
                <a:gridCol w="1714500">
                  <a:extLst>
                    <a:ext uri="{9D8B030D-6E8A-4147-A177-3AD203B41FA5}">
                      <a16:colId xmlns:a16="http://schemas.microsoft.com/office/drawing/2014/main" val="4262896321"/>
                    </a:ext>
                  </a:extLst>
                </a:gridCol>
                <a:gridCol w="2304000">
                  <a:extLst>
                    <a:ext uri="{9D8B030D-6E8A-4147-A177-3AD203B41FA5}">
                      <a16:colId xmlns:a16="http://schemas.microsoft.com/office/drawing/2014/main" val="1923838995"/>
                    </a:ext>
                  </a:extLst>
                </a:gridCol>
                <a:gridCol w="2304000">
                  <a:extLst>
                    <a:ext uri="{9D8B030D-6E8A-4147-A177-3AD203B41FA5}">
                      <a16:colId xmlns:a16="http://schemas.microsoft.com/office/drawing/2014/main" val="3699004659"/>
                    </a:ext>
                  </a:extLst>
                </a:gridCol>
                <a:gridCol w="2304000">
                  <a:extLst>
                    <a:ext uri="{9D8B030D-6E8A-4147-A177-3AD203B41FA5}">
                      <a16:colId xmlns:a16="http://schemas.microsoft.com/office/drawing/2014/main" val="4054745488"/>
                    </a:ext>
                  </a:extLst>
                </a:gridCol>
              </a:tblGrid>
              <a:tr h="508782">
                <a:tc>
                  <a:txBody>
                    <a:bodyPr/>
                    <a:lstStyle/>
                    <a:p>
                      <a:pPr algn="l">
                        <a:lnSpc>
                          <a:spcPct val="100000"/>
                        </a:lnSpc>
                      </a:pPr>
                      <a:r>
                        <a:rPr lang="en-US" sz="1600" b="1" noProof="0" dirty="0">
                          <a:latin typeface="+mj-lt"/>
                        </a:rPr>
                        <a:t>Indicator</a:t>
                      </a: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r>
                        <a:rPr lang="en-US" sz="1600" b="1" noProof="0" dirty="0">
                          <a:latin typeface="+mj-lt"/>
                        </a:rPr>
                        <a:t>Unit</a:t>
                      </a:r>
                      <a:endParaRPr lang="en-US" sz="1400" b="0" i="1" noProof="0" dirty="0">
                        <a:latin typeface="+mj-lt"/>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r>
                        <a:rPr lang="en-US" sz="1600" b="1" kern="1200" noProof="0" dirty="0">
                          <a:solidFill>
                            <a:schemeClr val="accent2">
                              <a:lumMod val="75000"/>
                            </a:schemeClr>
                          </a:solidFill>
                          <a:effectLst/>
                          <a:latin typeface="+mj-lt"/>
                          <a:ea typeface="+mn-ea"/>
                          <a:cs typeface="+mn-cs"/>
                        </a:rPr>
                        <a:t>San José</a:t>
                      </a: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r>
                        <a:rPr lang="en-US" sz="1600" b="1" kern="1200" noProof="0" dirty="0">
                          <a:solidFill>
                            <a:schemeClr val="accent2">
                              <a:lumMod val="75000"/>
                            </a:schemeClr>
                          </a:solidFill>
                          <a:effectLst/>
                          <a:latin typeface="+mj-lt"/>
                          <a:ea typeface="+mn-ea"/>
                          <a:cs typeface="+mn-cs"/>
                        </a:rPr>
                        <a:t>Heredia </a:t>
                      </a: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r>
                        <a:rPr lang="en-US" sz="1600" b="1" kern="1200" noProof="0" dirty="0">
                          <a:solidFill>
                            <a:schemeClr val="accent2">
                              <a:lumMod val="75000"/>
                            </a:schemeClr>
                          </a:solidFill>
                          <a:effectLst/>
                          <a:latin typeface="+mj-lt"/>
                          <a:ea typeface="+mn-ea"/>
                          <a:cs typeface="+mn-cs"/>
                        </a:rPr>
                        <a:t>Alajuela</a:t>
                      </a: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69465619"/>
                  </a:ext>
                </a:extLst>
              </a:tr>
              <a:tr h="584290">
                <a:tc>
                  <a:txBody>
                    <a:bodyPr/>
                    <a:lstStyle/>
                    <a:p>
                      <a:pPr>
                        <a:lnSpc>
                          <a:spcPct val="107000"/>
                        </a:lnSpc>
                      </a:pPr>
                      <a:r>
                        <a:rPr lang="en-US" sz="1600" i="0" noProof="0" dirty="0">
                          <a:solidFill>
                            <a:srgbClr val="000000"/>
                          </a:solidFill>
                          <a:effectLst/>
                          <a:latin typeface="+mj-lt"/>
                          <a:ea typeface="Times New Roman" panose="02020603050405020304" pitchFamily="18" charset="0"/>
                          <a:cs typeface="Times New Roman" panose="02020603050405020304" pitchFamily="18" charset="0"/>
                        </a:rPr>
                        <a:t>Credit risk indicator</a:t>
                      </a:r>
                      <a:endParaRPr lang="en-US" sz="1600" i="0" noProof="0" dirty="0">
                        <a:effectLst/>
                        <a:latin typeface="+mj-lt"/>
                        <a:ea typeface="Calibri" panose="020F0502020204030204" pitchFamily="34" charset="0"/>
                        <a:cs typeface="Times New Roman" panose="02020603050405020304" pitchFamily="18" charset="0"/>
                      </a:endParaRP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0000"/>
                        </a:lnSpc>
                        <a:spcBef>
                          <a:spcPts val="800"/>
                        </a:spcBef>
                        <a:spcAft>
                          <a:spcPts val="800"/>
                        </a:spcAft>
                      </a:pPr>
                      <a:r>
                        <a:rPr lang="en-US" sz="1400" i="0" noProof="0" dirty="0">
                          <a:solidFill>
                            <a:schemeClr val="tx1">
                              <a:lumMod val="50000"/>
                              <a:lumOff val="50000"/>
                            </a:schemeClr>
                          </a:solidFill>
                          <a:effectLst/>
                          <a:latin typeface="+mj-lt"/>
                        </a:rPr>
                        <a:t>Score</a:t>
                      </a:r>
                      <a:endParaRPr lang="en-US" sz="1400" i="0" noProof="0" dirty="0">
                        <a:solidFill>
                          <a:schemeClr val="tx1">
                            <a:lumMod val="50000"/>
                            <a:lumOff val="50000"/>
                          </a:schemeClr>
                        </a:solidFill>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pPr>
                      <a:r>
                        <a:rPr lang="en-US" sz="1600" i="0" noProof="0" dirty="0">
                          <a:effectLst/>
                          <a:latin typeface="+mj-lt"/>
                          <a:ea typeface="Calibri" panose="020F0502020204030204" pitchFamily="34" charset="0"/>
                          <a:cs typeface="Times New Roman" panose="02020603050405020304" pitchFamily="18" charset="0"/>
                        </a:rPr>
                        <a:t>0.0027</a:t>
                      </a: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pPr>
                      <a:r>
                        <a:rPr lang="en-US" sz="1600" i="0" kern="1200" noProof="0" dirty="0">
                          <a:solidFill>
                            <a:schemeClr val="tx1"/>
                          </a:solidFill>
                          <a:effectLst/>
                          <a:latin typeface="+mn-lt"/>
                          <a:ea typeface="Calibri" panose="020F0502020204030204" pitchFamily="34" charset="0"/>
                          <a:cs typeface="Times New Roman" panose="02020603050405020304" pitchFamily="18" charset="0"/>
                        </a:rPr>
                        <a:t>0.0009</a:t>
                      </a: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pPr>
                      <a:r>
                        <a:rPr lang="en-US" sz="1600" i="0" kern="1200" noProof="0" dirty="0">
                          <a:solidFill>
                            <a:schemeClr val="tx1"/>
                          </a:solidFill>
                          <a:effectLst/>
                          <a:latin typeface="+mn-lt"/>
                          <a:ea typeface="Calibri" panose="020F0502020204030204" pitchFamily="34" charset="0"/>
                          <a:cs typeface="Times New Roman" panose="02020603050405020304" pitchFamily="18" charset="0"/>
                        </a:rPr>
                        <a:t>0.0008</a:t>
                      </a: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12316351"/>
                  </a:ext>
                </a:extLst>
              </a:tr>
              <a:tr h="644467">
                <a:tc>
                  <a:txBody>
                    <a:bodyPr/>
                    <a:lstStyle/>
                    <a:p>
                      <a:pPr>
                        <a:lnSpc>
                          <a:spcPct val="107000"/>
                        </a:lnSpc>
                      </a:pPr>
                      <a:r>
                        <a:rPr lang="en-US" sz="1600" b="0" noProof="0" dirty="0">
                          <a:solidFill>
                            <a:schemeClr val="tx1"/>
                          </a:solidFill>
                        </a:rPr>
                        <a:t>Average credit balance of the sample</a:t>
                      </a:r>
                      <a:endParaRPr lang="en-US" sz="1600" i="0" noProof="0" dirty="0">
                        <a:effectLst/>
                        <a:latin typeface="+mj-lt"/>
                        <a:ea typeface="Calibri" panose="020F0502020204030204" pitchFamily="34" charset="0"/>
                        <a:cs typeface="Times New Roman" panose="02020603050405020304" pitchFamily="18" charset="0"/>
                      </a:endParaRP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0000"/>
                        </a:lnSpc>
                        <a:spcBef>
                          <a:spcPts val="800"/>
                        </a:spcBef>
                        <a:spcAft>
                          <a:spcPts val="800"/>
                        </a:spcAft>
                      </a:pPr>
                      <a:r>
                        <a:rPr lang="en-US" sz="1400" i="0" noProof="0" dirty="0">
                          <a:solidFill>
                            <a:schemeClr val="tx1">
                              <a:lumMod val="50000"/>
                              <a:lumOff val="50000"/>
                            </a:schemeClr>
                          </a:solidFill>
                          <a:effectLst/>
                          <a:latin typeface="+mj-lt"/>
                          <a:ea typeface="Calibri" panose="020F0502020204030204" pitchFamily="34" charset="0"/>
                          <a:cs typeface="Times New Roman" panose="02020603050405020304" pitchFamily="18" charset="0"/>
                        </a:rPr>
                        <a:t>%</a:t>
                      </a: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pPr>
                      <a:r>
                        <a:rPr lang="en-US" sz="1600" i="0" noProof="0" dirty="0">
                          <a:effectLst/>
                          <a:latin typeface="+mj-lt"/>
                          <a:ea typeface="Calibri" panose="020F0502020204030204" pitchFamily="34" charset="0"/>
                          <a:cs typeface="Times New Roman" panose="02020603050405020304" pitchFamily="18" charset="0"/>
                        </a:rPr>
                        <a:t>28.8</a:t>
                      </a: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pPr>
                      <a:r>
                        <a:rPr lang="en-US" sz="1600" i="0" noProof="0" dirty="0">
                          <a:effectLst/>
                          <a:latin typeface="+mj-lt"/>
                          <a:ea typeface="Calibri" panose="020F0502020204030204" pitchFamily="34" charset="0"/>
                          <a:cs typeface="Times New Roman" panose="02020603050405020304" pitchFamily="18" charset="0"/>
                        </a:rPr>
                        <a:t>5.7</a:t>
                      </a: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pPr>
                      <a:r>
                        <a:rPr lang="en-US" sz="1600" i="0" noProof="0" dirty="0">
                          <a:effectLst/>
                          <a:latin typeface="+mj-lt"/>
                          <a:ea typeface="Calibri" panose="020F0502020204030204" pitchFamily="34" charset="0"/>
                          <a:cs typeface="Times New Roman" panose="02020603050405020304" pitchFamily="18" charset="0"/>
                        </a:rPr>
                        <a:t>7.0</a:t>
                      </a: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928524"/>
                  </a:ext>
                </a:extLst>
              </a:tr>
              <a:tr h="740047">
                <a:tc rowSpan="2">
                  <a:txBody>
                    <a:bodyPr/>
                    <a:lstStyle/>
                    <a:p>
                      <a:pPr>
                        <a:lnSpc>
                          <a:spcPct val="160000"/>
                        </a:lnSpc>
                      </a:pPr>
                      <a:r>
                        <a:rPr lang="en-US" sz="1600" noProof="0" dirty="0"/>
                        <a:t>Main economic activity, avg. 2019 – 2021</a:t>
                      </a:r>
                      <a:endParaRPr lang="en-US" sz="1600" i="0" kern="1200" noProof="0" dirty="0">
                        <a:solidFill>
                          <a:schemeClr val="tx1"/>
                        </a:solidFill>
                        <a:effectLst/>
                        <a:latin typeface="+mn-lt"/>
                        <a:ea typeface="Calibri" panose="020F0502020204030204" pitchFamily="34" charset="0"/>
                        <a:cs typeface="Times New Roman" panose="02020603050405020304" pitchFamily="18" charset="0"/>
                      </a:endParaRP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0000"/>
                        </a:lnSpc>
                        <a:spcBef>
                          <a:spcPts val="800"/>
                        </a:spcBef>
                        <a:spcAft>
                          <a:spcPts val="800"/>
                        </a:spcAft>
                      </a:pPr>
                      <a:r>
                        <a:rPr lang="en-US" sz="1400" i="0" noProof="0" dirty="0">
                          <a:solidFill>
                            <a:schemeClr val="tx1">
                              <a:lumMod val="50000"/>
                              <a:lumOff val="50000"/>
                            </a:schemeClr>
                          </a:solidFill>
                          <a:effectLst/>
                          <a:latin typeface="+mj-lt"/>
                        </a:rPr>
                        <a:t>ISIC Rev.4</a:t>
                      </a:r>
                      <a:endParaRPr lang="en-US" sz="1400" i="0" noProof="0" dirty="0">
                        <a:solidFill>
                          <a:schemeClr val="tx1">
                            <a:lumMod val="50000"/>
                            <a:lumOff val="50000"/>
                          </a:schemeClr>
                        </a:solidFill>
                        <a:effectLst/>
                        <a:latin typeface="+mj-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b="0" i="0" u="none" strike="noStrike" noProof="0" dirty="0">
                          <a:solidFill>
                            <a:srgbClr val="000000"/>
                          </a:solidFill>
                          <a:effectLst/>
                          <a:latin typeface="+mj-lt"/>
                        </a:rPr>
                        <a:t>Q- </a:t>
                      </a:r>
                      <a:r>
                        <a:rPr lang="en-US" sz="1600" noProof="0" dirty="0"/>
                        <a:t>Human health and social work activities</a:t>
                      </a:r>
                      <a:endParaRPr lang="en-US" sz="1600" b="0" i="0" u="none" strike="noStrike" noProof="0" dirty="0">
                        <a:solidFill>
                          <a:srgbClr val="000000"/>
                        </a:solidFill>
                        <a:effectLst/>
                        <a:latin typeface="+mj-lt"/>
                      </a:endParaRPr>
                    </a:p>
                  </a:txBody>
                  <a:tcPr marL="6350" marR="6350" marT="635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600" noProof="0" dirty="0"/>
                        <a:t>C-Manufacturing</a:t>
                      </a:r>
                      <a:endParaRPr lang="en-US" sz="1600" b="0" i="0" u="none" strike="noStrike" noProof="0" dirty="0">
                        <a:solidFill>
                          <a:srgbClr val="000000"/>
                        </a:solidFill>
                        <a:effectLst/>
                        <a:latin typeface="+mj-lt"/>
                      </a:endParaRPr>
                    </a:p>
                  </a:txBody>
                  <a:tcPr marL="6350" marR="6350" marT="635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600" noProof="0" dirty="0"/>
                        <a:t>C-Manufacturing</a:t>
                      </a:r>
                      <a:endParaRPr lang="en-US" sz="1600" b="0" i="0" u="none" strike="noStrike" kern="1200" noProof="0" dirty="0">
                        <a:solidFill>
                          <a:srgbClr val="000000"/>
                        </a:solidFill>
                        <a:effectLst/>
                        <a:latin typeface="+mn-lt"/>
                        <a:ea typeface="+mn-ea"/>
                        <a:cs typeface="+mn-cs"/>
                      </a:endParaRPr>
                    </a:p>
                  </a:txBody>
                  <a:tcPr marL="6350" marR="6350" marT="635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24654556"/>
                  </a:ext>
                </a:extLst>
              </a:tr>
              <a:tr h="584290">
                <a:tc vMerge="1">
                  <a:txBody>
                    <a:bodyPr/>
                    <a:lstStyle/>
                    <a:p>
                      <a:pPr>
                        <a:lnSpc>
                          <a:spcPct val="160000"/>
                        </a:lnSpc>
                      </a:pPr>
                      <a:endParaRPr lang="es-CR" sz="1600" i="0" dirty="0">
                        <a:effectLst/>
                        <a:latin typeface="+mj-lt"/>
                        <a:ea typeface="Calibri" panose="020F0502020204030204" pitchFamily="34" charset="0"/>
                        <a:cs typeface="Times New Roman" panose="02020603050405020304" pitchFamily="18" charset="0"/>
                      </a:endParaRPr>
                    </a:p>
                  </a:txBody>
                  <a:tcPr marL="44450" marR="4445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indent="292100" algn="ctr">
                        <a:lnSpc>
                          <a:spcPct val="110000"/>
                        </a:lnSpc>
                        <a:spcBef>
                          <a:spcPts val="800"/>
                        </a:spcBef>
                        <a:spcAft>
                          <a:spcPts val="800"/>
                        </a:spcAft>
                      </a:pPr>
                      <a:r>
                        <a:rPr kumimoji="0" lang="en-US" sz="1400" b="0" i="0" u="none" strike="noStrike" kern="1200" cap="none" spc="0" normalizeH="0" baseline="0" noProof="0" dirty="0">
                          <a:ln>
                            <a:noFill/>
                          </a:ln>
                          <a:solidFill>
                            <a:schemeClr val="tx1">
                              <a:lumMod val="50000"/>
                              <a:lumOff val="50000"/>
                            </a:schemeClr>
                          </a:solidFill>
                          <a:effectLst/>
                          <a:uLnTx/>
                          <a:uFillTx/>
                          <a:latin typeface="+mn-lt"/>
                          <a:ea typeface="+mn-ea"/>
                          <a:cs typeface="+mn-cs"/>
                        </a:rPr>
                        <a:t>Avg.% GVA</a:t>
                      </a:r>
                      <a:endParaRPr lang="en-US" sz="1400" noProof="0" dirty="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b="0" i="0" u="none" strike="noStrike" noProof="0" dirty="0">
                          <a:solidFill>
                            <a:srgbClr val="000000"/>
                          </a:solidFill>
                          <a:effectLst/>
                          <a:latin typeface="+mj-lt"/>
                        </a:rPr>
                        <a:t>14.6</a:t>
                      </a:r>
                    </a:p>
                  </a:txBody>
                  <a:tcPr marL="6350" marR="6350" marT="635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b="0" i="0" u="none" strike="noStrike" noProof="0" dirty="0">
                          <a:solidFill>
                            <a:srgbClr val="000000"/>
                          </a:solidFill>
                          <a:effectLst/>
                          <a:latin typeface="+mj-lt"/>
                        </a:rPr>
                        <a:t>13.6</a:t>
                      </a:r>
                    </a:p>
                  </a:txBody>
                  <a:tcPr marL="6350" marR="6350" marT="635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b="0" i="0" u="none" strike="noStrike" noProof="0" dirty="0">
                          <a:solidFill>
                            <a:srgbClr val="000000"/>
                          </a:solidFill>
                          <a:effectLst/>
                          <a:latin typeface="+mj-lt"/>
                        </a:rPr>
                        <a:t>49.3</a:t>
                      </a:r>
                    </a:p>
                  </a:txBody>
                  <a:tcPr marL="6350" marR="6350" marT="635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5407223"/>
                  </a:ext>
                </a:extLst>
              </a:tr>
              <a:tr h="971312">
                <a:tc rowSpan="2">
                  <a:txBody>
                    <a:bodyPr/>
                    <a:lstStyle/>
                    <a:p>
                      <a:pPr>
                        <a:lnSpc>
                          <a:spcPct val="160000"/>
                        </a:lnSpc>
                      </a:pPr>
                      <a:r>
                        <a:rPr lang="en-US" sz="1600" noProof="0" dirty="0"/>
                        <a:t>Economic activity section with the largest share of avg. credit balance</a:t>
                      </a:r>
                      <a:endParaRPr lang="en-US" sz="1600" kern="1200" noProof="0" dirty="0">
                        <a:solidFill>
                          <a:schemeClr val="tx1"/>
                        </a:solidFill>
                        <a:effectLst/>
                        <a:latin typeface="+mn-lt"/>
                        <a:ea typeface="Calibri" panose="020F0502020204030204" pitchFamily="34" charset="0"/>
                        <a:cs typeface="Times New Roman" panose="02020603050405020304" pitchFamily="18" charset="0"/>
                      </a:endParaRPr>
                    </a:p>
                  </a:txBody>
                  <a:tcPr marL="44450" marR="4445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0000"/>
                        </a:lnSpc>
                        <a:spcBef>
                          <a:spcPts val="800"/>
                        </a:spcBef>
                        <a:spcAft>
                          <a:spcPts val="800"/>
                        </a:spcAft>
                      </a:pPr>
                      <a:r>
                        <a:rPr lang="en-US" sz="1400" i="0" kern="1200" noProof="0" dirty="0">
                          <a:solidFill>
                            <a:schemeClr val="tx1">
                              <a:lumMod val="50000"/>
                              <a:lumOff val="50000"/>
                            </a:schemeClr>
                          </a:solidFill>
                          <a:effectLst/>
                          <a:latin typeface="+mn-lt"/>
                          <a:ea typeface="+mn-ea"/>
                          <a:cs typeface="+mn-cs"/>
                        </a:rPr>
                        <a:t>ISIC Rev.4</a:t>
                      </a:r>
                      <a:endParaRPr lang="en-US" sz="1400" i="0" kern="1200" noProof="0" dirty="0">
                        <a:solidFill>
                          <a:schemeClr val="tx1">
                            <a:lumMod val="50000"/>
                            <a:lumOff val="50000"/>
                          </a:schemeClr>
                        </a:solidFill>
                        <a:effectLst/>
                        <a:latin typeface="+mn-lt"/>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noProof="0" dirty="0">
                          <a:solidFill>
                            <a:srgbClr val="000000"/>
                          </a:solidFill>
                          <a:effectLst/>
                          <a:latin typeface="Arial" panose="020B0604020202020204" pitchFamily="34" charset="0"/>
                        </a:rPr>
                        <a:t>K – </a:t>
                      </a:r>
                      <a:r>
                        <a:rPr lang="en-US" sz="1600" noProof="0" dirty="0"/>
                        <a:t>Financial and insurance activities</a:t>
                      </a:r>
                      <a:endParaRPr lang="en-US" sz="1600" b="0" i="0" u="none" strike="noStrike" noProof="0" dirty="0">
                        <a:solidFill>
                          <a:srgbClr val="000000"/>
                        </a:solidFill>
                        <a:effectLst/>
                        <a:latin typeface="Arial" panose="020B0604020202020204" pitchFamily="34" charset="0"/>
                      </a:endParaRPr>
                    </a:p>
                  </a:txBody>
                  <a:tcPr marL="6350" marR="6350" marT="635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600" noProof="0" dirty="0"/>
                        <a:t>G- Wholesale and retail trade</a:t>
                      </a:r>
                      <a:endParaRPr lang="en-US" sz="1600" b="0" i="0" u="none" strike="noStrike" noProof="0" dirty="0">
                        <a:solidFill>
                          <a:srgbClr val="000000"/>
                        </a:solidFill>
                        <a:effectLst/>
                        <a:latin typeface="Arial" panose="020B0604020202020204" pitchFamily="34" charset="0"/>
                      </a:endParaRPr>
                    </a:p>
                  </a:txBody>
                  <a:tcPr marL="6350" marR="6350" marT="635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600" noProof="0" dirty="0"/>
                        <a:t>G- Wholesale and retail trade</a:t>
                      </a:r>
                      <a:endParaRPr lang="en-US" sz="1600" b="0" i="0" u="none" strike="noStrike" noProof="0" dirty="0">
                        <a:solidFill>
                          <a:srgbClr val="000000"/>
                        </a:solidFill>
                        <a:effectLst/>
                        <a:latin typeface="Arial" panose="020B0604020202020204" pitchFamily="34" charset="0"/>
                      </a:endParaRPr>
                    </a:p>
                  </a:txBody>
                  <a:tcPr marL="6350" marR="6350" marT="635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4812897"/>
                  </a:ext>
                </a:extLst>
              </a:tr>
              <a:tr h="379706">
                <a:tc vMerge="1">
                  <a:txBody>
                    <a:bodyPr/>
                    <a:lstStyle/>
                    <a:p>
                      <a:pPr>
                        <a:lnSpc>
                          <a:spcPct val="160000"/>
                        </a:lnSpc>
                      </a:pPr>
                      <a:endParaRPr lang="es-CR" sz="1600" b="1" dirty="0">
                        <a:effectLst/>
                        <a:latin typeface="+mj-lt"/>
                        <a:ea typeface="Calibri" panose="020F0502020204030204" pitchFamily="34" charset="0"/>
                        <a:cs typeface="Times New Roman" panose="02020603050405020304" pitchFamily="18" charset="0"/>
                      </a:endParaRPr>
                    </a:p>
                  </a:txBody>
                  <a:tcPr marL="44450" marR="44450" marT="0" marB="0" anchor="ct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0000"/>
                        </a:lnSpc>
                        <a:spcBef>
                          <a:spcPts val="800"/>
                        </a:spcBef>
                        <a:spcAft>
                          <a:spcPts val="800"/>
                        </a:spcAft>
                      </a:pPr>
                      <a:r>
                        <a:rPr lang="en-US" sz="1400" i="0" noProof="0" dirty="0">
                          <a:solidFill>
                            <a:schemeClr val="tx1">
                              <a:lumMod val="50000"/>
                              <a:lumOff val="50000"/>
                            </a:schemeClr>
                          </a:solidFill>
                          <a:effectLst/>
                        </a:rPr>
                        <a:t>%</a:t>
                      </a:r>
                      <a:endParaRPr lang="en-US" sz="1400" i="0" noProof="0" dirty="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noProof="0" dirty="0">
                          <a:solidFill>
                            <a:srgbClr val="000000"/>
                          </a:solidFill>
                          <a:effectLst/>
                          <a:latin typeface="Arial" panose="020B0604020202020204" pitchFamily="34" charset="0"/>
                        </a:rPr>
                        <a:t>29.6</a:t>
                      </a:r>
                    </a:p>
                  </a:txBody>
                  <a:tcPr marL="6350" marR="6350" marT="635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noProof="0" dirty="0">
                          <a:solidFill>
                            <a:srgbClr val="000000"/>
                          </a:solidFill>
                          <a:effectLst/>
                          <a:latin typeface="Arial" panose="020B0604020202020204" pitchFamily="34" charset="0"/>
                        </a:rPr>
                        <a:t>3.5</a:t>
                      </a:r>
                    </a:p>
                  </a:txBody>
                  <a:tcPr marL="6350" marR="6350" marT="635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noProof="0" dirty="0">
                          <a:solidFill>
                            <a:srgbClr val="000000"/>
                          </a:solidFill>
                          <a:effectLst/>
                          <a:latin typeface="Arial" panose="020B0604020202020204" pitchFamily="34" charset="0"/>
                        </a:rPr>
                        <a:t>5.7</a:t>
                      </a:r>
                    </a:p>
                  </a:txBody>
                  <a:tcPr marL="6350" marR="6350" marT="635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23612435"/>
                  </a:ext>
                </a:extLst>
              </a:tr>
            </a:tbl>
          </a:graphicData>
        </a:graphic>
      </p:graphicFrame>
      <p:sp>
        <p:nvSpPr>
          <p:cNvPr id="6" name="Rectángulo 5">
            <a:extLst>
              <a:ext uri="{FF2B5EF4-FFF2-40B4-BE49-F238E27FC236}">
                <a16:creationId xmlns:a16="http://schemas.microsoft.com/office/drawing/2014/main" id="{3D86A0AC-5DE2-B534-AE0B-DB1810B4C28E}"/>
              </a:ext>
            </a:extLst>
          </p:cNvPr>
          <p:cNvSpPr/>
          <p:nvPr/>
        </p:nvSpPr>
        <p:spPr>
          <a:xfrm>
            <a:off x="5092700" y="3572695"/>
            <a:ext cx="2159000" cy="660486"/>
          </a:xfrm>
          <a:prstGeom prst="rect">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7" name="Rectángulo 6">
            <a:extLst>
              <a:ext uri="{FF2B5EF4-FFF2-40B4-BE49-F238E27FC236}">
                <a16:creationId xmlns:a16="http://schemas.microsoft.com/office/drawing/2014/main" id="{CACA30CF-AAC5-E04B-A4BB-9C0A91EBA9D6}"/>
              </a:ext>
            </a:extLst>
          </p:cNvPr>
          <p:cNvSpPr/>
          <p:nvPr/>
        </p:nvSpPr>
        <p:spPr>
          <a:xfrm>
            <a:off x="5106998" y="5071295"/>
            <a:ext cx="2017702" cy="660486"/>
          </a:xfrm>
          <a:prstGeom prst="rect">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8" name="Rectángulo 7">
            <a:extLst>
              <a:ext uri="{FF2B5EF4-FFF2-40B4-BE49-F238E27FC236}">
                <a16:creationId xmlns:a16="http://schemas.microsoft.com/office/drawing/2014/main" id="{3BEBBB56-9328-E54B-D891-63463237211C}"/>
              </a:ext>
            </a:extLst>
          </p:cNvPr>
          <p:cNvSpPr/>
          <p:nvPr/>
        </p:nvSpPr>
        <p:spPr>
          <a:xfrm>
            <a:off x="7556500" y="3572695"/>
            <a:ext cx="4152904" cy="660486"/>
          </a:xfrm>
          <a:prstGeom prst="rect">
            <a:avLst/>
          </a:pr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Rectángulo 9">
            <a:extLst>
              <a:ext uri="{FF2B5EF4-FFF2-40B4-BE49-F238E27FC236}">
                <a16:creationId xmlns:a16="http://schemas.microsoft.com/office/drawing/2014/main" id="{40E463B7-B6FE-FB81-C342-0EAB484C36EE}"/>
              </a:ext>
            </a:extLst>
          </p:cNvPr>
          <p:cNvSpPr/>
          <p:nvPr/>
        </p:nvSpPr>
        <p:spPr>
          <a:xfrm>
            <a:off x="7323125" y="5071295"/>
            <a:ext cx="4619654" cy="643704"/>
          </a:xfrm>
          <a:prstGeom prst="rect">
            <a:avLst/>
          </a:pr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Tree>
    <p:extLst>
      <p:ext uri="{BB962C8B-B14F-4D97-AF65-F5344CB8AC3E}">
        <p14:creationId xmlns:p14="http://schemas.microsoft.com/office/powerpoint/2010/main" val="164230678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ircle(in)">
                                      <p:cBhvr>
                                        <p:cTn id="10" dur="2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down)">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4D08D43-D28B-671E-D45A-9352B5D1B0D8}"/>
              </a:ext>
            </a:extLst>
          </p:cNvPr>
          <p:cNvSpPr txBox="1"/>
          <p:nvPr/>
        </p:nvSpPr>
        <p:spPr>
          <a:xfrm>
            <a:off x="565484" y="520943"/>
            <a:ext cx="2494594" cy="553998"/>
          </a:xfrm>
          <a:prstGeom prst="rect">
            <a:avLst/>
          </a:prstGeom>
          <a:noFill/>
        </p:spPr>
        <p:txBody>
          <a:bodyPr wrap="none" rtlCol="0">
            <a:spAutoFit/>
          </a:bodyPr>
          <a:lstStyle/>
          <a:p>
            <a:r>
              <a:rPr lang="en-US" sz="3000" b="1" dirty="0">
                <a:solidFill>
                  <a:srgbClr val="053A64"/>
                </a:solidFill>
              </a:rPr>
              <a:t>Conclusions</a:t>
            </a:r>
          </a:p>
        </p:txBody>
      </p:sp>
      <p:sp>
        <p:nvSpPr>
          <p:cNvPr id="5" name="Marcador de número de diapositiva 4">
            <a:extLst>
              <a:ext uri="{FF2B5EF4-FFF2-40B4-BE49-F238E27FC236}">
                <a16:creationId xmlns:a16="http://schemas.microsoft.com/office/drawing/2014/main" id="{3172B0F9-946D-6CE6-1616-35711EE85A2A}"/>
              </a:ext>
            </a:extLst>
          </p:cNvPr>
          <p:cNvSpPr>
            <a:spLocks noGrp="1"/>
          </p:cNvSpPr>
          <p:nvPr>
            <p:ph type="sldNum" sz="quarter" idx="12"/>
          </p:nvPr>
        </p:nvSpPr>
        <p:spPr/>
        <p:txBody>
          <a:bodyPr/>
          <a:lstStyle/>
          <a:p>
            <a:fld id="{0EEA9A39-DF7C-004C-A818-95F07E82331A}" type="slidenum">
              <a:rPr lang="es-CR" smtClean="0"/>
              <a:t>25</a:t>
            </a:fld>
            <a:endParaRPr lang="es-CR"/>
          </a:p>
        </p:txBody>
      </p:sp>
      <p:sp>
        <p:nvSpPr>
          <p:cNvPr id="4" name="Marcador de contenido 3">
            <a:extLst>
              <a:ext uri="{FF2B5EF4-FFF2-40B4-BE49-F238E27FC236}">
                <a16:creationId xmlns:a16="http://schemas.microsoft.com/office/drawing/2014/main" id="{9AFFDEF6-0DEC-F59D-0573-0A47F1534843}"/>
              </a:ext>
            </a:extLst>
          </p:cNvPr>
          <p:cNvSpPr>
            <a:spLocks noGrp="1"/>
          </p:cNvSpPr>
          <p:nvPr>
            <p:ph idx="4294967295"/>
          </p:nvPr>
        </p:nvSpPr>
        <p:spPr>
          <a:xfrm>
            <a:off x="565484" y="1411288"/>
            <a:ext cx="11045825" cy="4722812"/>
          </a:xfrm>
        </p:spPr>
        <p:txBody>
          <a:bodyPr>
            <a:noAutofit/>
          </a:bodyPr>
          <a:lstStyle/>
          <a:p>
            <a:pPr>
              <a:lnSpc>
                <a:spcPct val="110000"/>
              </a:lnSpc>
              <a:buClr>
                <a:srgbClr val="00A5C6"/>
              </a:buClr>
            </a:pPr>
            <a:r>
              <a:rPr lang="en-US" sz="2000" dirty="0">
                <a:latin typeface="+mj-lt"/>
              </a:rPr>
              <a:t>Five of the six selected cantons show a match between the economic activity with the highest percentage of the credit portfolio in that canton and one of the three main economic activities of the canton.</a:t>
            </a:r>
          </a:p>
          <a:p>
            <a:pPr>
              <a:lnSpc>
                <a:spcPct val="110000"/>
              </a:lnSpc>
              <a:buClr>
                <a:srgbClr val="00A5C6"/>
              </a:buClr>
            </a:pPr>
            <a:endParaRPr lang="es-ES_tradnl" sz="1400" dirty="0">
              <a:latin typeface="+mj-lt"/>
              <a:cs typeface="Arial" panose="020B0604020202020204" pitchFamily="34" charset="0"/>
            </a:endParaRPr>
          </a:p>
          <a:p>
            <a:pPr>
              <a:lnSpc>
                <a:spcPct val="110000"/>
              </a:lnSpc>
              <a:buClr>
                <a:srgbClr val="00A5C6"/>
              </a:buClr>
            </a:pPr>
            <a:r>
              <a:rPr lang="en-US" sz="2000" b="1" dirty="0">
                <a:latin typeface="+mj-lt"/>
              </a:rPr>
              <a:t>Agriculture, forestry, and fishing</a:t>
            </a:r>
            <a:r>
              <a:rPr lang="en-US" sz="2000" dirty="0">
                <a:latin typeface="+mj-lt"/>
              </a:rPr>
              <a:t>, as well as </a:t>
            </a:r>
            <a:r>
              <a:rPr lang="en-US" sz="2000" b="1" dirty="0">
                <a:latin typeface="+mj-lt"/>
              </a:rPr>
              <a:t>Transportation and storage</a:t>
            </a:r>
            <a:r>
              <a:rPr lang="en-US" sz="2000" dirty="0">
                <a:latin typeface="+mj-lt"/>
              </a:rPr>
              <a:t>, could be severely affected by excessive rainfall events. Cantons like </a:t>
            </a:r>
            <a:r>
              <a:rPr lang="en-US" sz="2000" b="1" dirty="0">
                <a:solidFill>
                  <a:srgbClr val="0070C0"/>
                </a:solidFill>
                <a:latin typeface="+mj-lt"/>
              </a:rPr>
              <a:t>Matina</a:t>
            </a:r>
            <a:r>
              <a:rPr lang="en-US" sz="2000" dirty="0">
                <a:latin typeface="+mj-lt"/>
              </a:rPr>
              <a:t> and </a:t>
            </a:r>
            <a:r>
              <a:rPr lang="en-US" sz="2000" b="1" dirty="0">
                <a:solidFill>
                  <a:srgbClr val="0070C0"/>
                </a:solidFill>
                <a:latin typeface="+mj-lt"/>
              </a:rPr>
              <a:t>Limón</a:t>
            </a:r>
            <a:r>
              <a:rPr lang="en-US" sz="2000" dirty="0">
                <a:latin typeface="+mj-lt"/>
              </a:rPr>
              <a:t> could be negatively impacted both in terms of production and the ability to repay their loans.</a:t>
            </a:r>
          </a:p>
          <a:p>
            <a:pPr>
              <a:lnSpc>
                <a:spcPct val="110000"/>
              </a:lnSpc>
              <a:buClr>
                <a:srgbClr val="00A5C6"/>
              </a:buClr>
            </a:pPr>
            <a:endParaRPr lang="en-US" sz="1400" dirty="0">
              <a:latin typeface="+mj-lt"/>
              <a:cs typeface="Arial" panose="020B0604020202020204" pitchFamily="34" charset="0"/>
            </a:endParaRPr>
          </a:p>
          <a:p>
            <a:pPr>
              <a:lnSpc>
                <a:spcPct val="110000"/>
              </a:lnSpc>
              <a:buClr>
                <a:srgbClr val="00A5C6"/>
              </a:buClr>
            </a:pPr>
            <a:r>
              <a:rPr lang="en-US" sz="2000" dirty="0">
                <a:latin typeface="+mj-lt"/>
              </a:rPr>
              <a:t>The share of these six cantons in the total credit portfolio of the sample is relatively small: </a:t>
            </a:r>
            <a:r>
              <a:rPr lang="en-US" sz="2000" b="1" dirty="0">
                <a:latin typeface="+mj-lt"/>
              </a:rPr>
              <a:t>7.4%</a:t>
            </a:r>
            <a:r>
              <a:rPr lang="en-US" sz="2000" dirty="0">
                <a:latin typeface="+mj-lt"/>
              </a:rPr>
              <a:t> for all cantons vs. </a:t>
            </a:r>
            <a:r>
              <a:rPr lang="en-US" sz="2000" b="1" dirty="0">
                <a:latin typeface="+mj-lt"/>
              </a:rPr>
              <a:t>1.7%</a:t>
            </a:r>
            <a:r>
              <a:rPr lang="en-US" sz="2000" dirty="0">
                <a:latin typeface="+mj-lt"/>
              </a:rPr>
              <a:t> for all cantons excluding Heredia.</a:t>
            </a:r>
          </a:p>
          <a:p>
            <a:pPr>
              <a:lnSpc>
                <a:spcPct val="110000"/>
              </a:lnSpc>
              <a:buClr>
                <a:srgbClr val="00A5C6"/>
              </a:buClr>
            </a:pPr>
            <a:endParaRPr lang="es-ES_tradnl" sz="1400" dirty="0">
              <a:latin typeface="+mj-lt"/>
              <a:cs typeface="Arial" panose="020B0604020202020204" pitchFamily="34" charset="0"/>
            </a:endParaRPr>
          </a:p>
          <a:p>
            <a:pPr>
              <a:lnSpc>
                <a:spcPct val="110000"/>
              </a:lnSpc>
              <a:buClr>
                <a:srgbClr val="00A5C6"/>
              </a:buClr>
            </a:pPr>
            <a:r>
              <a:rPr lang="en-US" sz="2000" dirty="0">
                <a:latin typeface="+mj-lt"/>
              </a:rPr>
              <a:t>In general, the total credit of the cantons under study does not represent a significant percentage of the assets, loans, or equity of the banks.</a:t>
            </a:r>
            <a:endParaRPr lang="es-CR" sz="2000" dirty="0">
              <a:latin typeface="+mj-lt"/>
              <a:cs typeface="Arial" panose="020B0604020202020204" pitchFamily="34" charset="0"/>
            </a:endParaRPr>
          </a:p>
        </p:txBody>
      </p:sp>
    </p:spTree>
    <p:extLst>
      <p:ext uri="{BB962C8B-B14F-4D97-AF65-F5344CB8AC3E}">
        <p14:creationId xmlns:p14="http://schemas.microsoft.com/office/powerpoint/2010/main" val="67908187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4D08D43-D28B-671E-D45A-9352B5D1B0D8}"/>
              </a:ext>
            </a:extLst>
          </p:cNvPr>
          <p:cNvSpPr txBox="1"/>
          <p:nvPr/>
        </p:nvSpPr>
        <p:spPr>
          <a:xfrm>
            <a:off x="565484" y="520943"/>
            <a:ext cx="2494594" cy="553998"/>
          </a:xfrm>
          <a:prstGeom prst="rect">
            <a:avLst/>
          </a:prstGeom>
          <a:noFill/>
        </p:spPr>
        <p:txBody>
          <a:bodyPr wrap="none" rtlCol="0">
            <a:spAutoFit/>
          </a:bodyPr>
          <a:lstStyle/>
          <a:p>
            <a:r>
              <a:rPr lang="en-US" sz="3000" b="1" dirty="0">
                <a:solidFill>
                  <a:srgbClr val="053A64"/>
                </a:solidFill>
              </a:rPr>
              <a:t>Conclusions</a:t>
            </a:r>
          </a:p>
        </p:txBody>
      </p:sp>
      <p:sp>
        <p:nvSpPr>
          <p:cNvPr id="5" name="Marcador de número de diapositiva 4">
            <a:extLst>
              <a:ext uri="{FF2B5EF4-FFF2-40B4-BE49-F238E27FC236}">
                <a16:creationId xmlns:a16="http://schemas.microsoft.com/office/drawing/2014/main" id="{3172B0F9-946D-6CE6-1616-35711EE85A2A}"/>
              </a:ext>
            </a:extLst>
          </p:cNvPr>
          <p:cNvSpPr>
            <a:spLocks noGrp="1"/>
          </p:cNvSpPr>
          <p:nvPr>
            <p:ph type="sldNum" sz="quarter" idx="12"/>
          </p:nvPr>
        </p:nvSpPr>
        <p:spPr/>
        <p:txBody>
          <a:bodyPr/>
          <a:lstStyle/>
          <a:p>
            <a:fld id="{0EEA9A39-DF7C-004C-A818-95F07E82331A}" type="slidenum">
              <a:rPr lang="es-CR" smtClean="0"/>
              <a:t>26</a:t>
            </a:fld>
            <a:endParaRPr lang="es-CR"/>
          </a:p>
        </p:txBody>
      </p:sp>
      <p:sp>
        <p:nvSpPr>
          <p:cNvPr id="4" name="Marcador de contenido 3">
            <a:extLst>
              <a:ext uri="{FF2B5EF4-FFF2-40B4-BE49-F238E27FC236}">
                <a16:creationId xmlns:a16="http://schemas.microsoft.com/office/drawing/2014/main" id="{9AFFDEF6-0DEC-F59D-0573-0A47F1534843}"/>
              </a:ext>
            </a:extLst>
          </p:cNvPr>
          <p:cNvSpPr>
            <a:spLocks noGrp="1"/>
          </p:cNvSpPr>
          <p:nvPr>
            <p:ph idx="4294967295"/>
          </p:nvPr>
        </p:nvSpPr>
        <p:spPr>
          <a:xfrm>
            <a:off x="565484" y="1698626"/>
            <a:ext cx="11045825" cy="4722812"/>
          </a:xfrm>
        </p:spPr>
        <p:txBody>
          <a:bodyPr>
            <a:noAutofit/>
          </a:bodyPr>
          <a:lstStyle/>
          <a:p>
            <a:pPr>
              <a:lnSpc>
                <a:spcPct val="110000"/>
              </a:lnSpc>
              <a:buClr>
                <a:srgbClr val="00A5C6"/>
              </a:buClr>
            </a:pPr>
            <a:r>
              <a:rPr lang="en-US" sz="2000" dirty="0">
                <a:latin typeface="+mj-lt"/>
              </a:rPr>
              <a:t>The three cantons with the highest 𝐶𝑅𝐼 rating are in the Greater Metropolitan Area (GAM): </a:t>
            </a:r>
            <a:r>
              <a:rPr lang="en-US" sz="2000" b="1" dirty="0">
                <a:solidFill>
                  <a:schemeClr val="accent2">
                    <a:lumMod val="75000"/>
                  </a:schemeClr>
                </a:solidFill>
                <a:latin typeface="+mj-lt"/>
              </a:rPr>
              <a:t>San José</a:t>
            </a:r>
            <a:r>
              <a:rPr lang="en-US" sz="2000" dirty="0">
                <a:latin typeface="+mj-lt"/>
              </a:rPr>
              <a:t>, </a:t>
            </a:r>
            <a:r>
              <a:rPr lang="en-US" sz="2000" b="1" dirty="0">
                <a:solidFill>
                  <a:schemeClr val="accent2">
                    <a:lumMod val="75000"/>
                  </a:schemeClr>
                </a:solidFill>
                <a:latin typeface="+mj-lt"/>
              </a:rPr>
              <a:t>Heredia</a:t>
            </a:r>
            <a:r>
              <a:rPr lang="en-US" sz="2000" dirty="0">
                <a:latin typeface="+mj-lt"/>
              </a:rPr>
              <a:t>, and </a:t>
            </a:r>
            <a:r>
              <a:rPr lang="en-US" sz="2000" b="1" dirty="0">
                <a:solidFill>
                  <a:schemeClr val="accent2">
                    <a:lumMod val="75000"/>
                  </a:schemeClr>
                </a:solidFill>
                <a:latin typeface="+mj-lt"/>
              </a:rPr>
              <a:t>Alajuela</a:t>
            </a:r>
            <a:r>
              <a:rPr lang="en-US" sz="2000" dirty="0">
                <a:latin typeface="+mj-lt"/>
              </a:rPr>
              <a:t>.</a:t>
            </a:r>
          </a:p>
          <a:p>
            <a:pPr>
              <a:lnSpc>
                <a:spcPct val="110000"/>
              </a:lnSpc>
              <a:buClr>
                <a:srgbClr val="00A5C6"/>
              </a:buClr>
            </a:pPr>
            <a:endParaRPr lang="es-ES_tradnl" sz="1400" dirty="0">
              <a:latin typeface="+mj-lt"/>
              <a:cs typeface="Arial" panose="020B0604020202020204" pitchFamily="34" charset="0"/>
            </a:endParaRPr>
          </a:p>
          <a:p>
            <a:pPr>
              <a:lnSpc>
                <a:spcPct val="110000"/>
              </a:lnSpc>
              <a:buClr>
                <a:srgbClr val="00A5C6"/>
              </a:buClr>
            </a:pPr>
            <a:r>
              <a:rPr lang="en-US" sz="2000" dirty="0">
                <a:latin typeface="+mj-lt"/>
              </a:rPr>
              <a:t>The share of these three cantons in the total credit portfolio of the sample is </a:t>
            </a:r>
            <a:r>
              <a:rPr lang="en-US" sz="2000" b="1" dirty="0">
                <a:latin typeface="+mj-lt"/>
              </a:rPr>
              <a:t>41.42%.</a:t>
            </a:r>
          </a:p>
          <a:p>
            <a:pPr>
              <a:lnSpc>
                <a:spcPct val="110000"/>
              </a:lnSpc>
              <a:buClr>
                <a:srgbClr val="00A5C6"/>
              </a:buClr>
            </a:pPr>
            <a:endParaRPr lang="en-US" sz="1400" dirty="0">
              <a:latin typeface="+mj-lt"/>
              <a:cs typeface="Arial" panose="020B0604020202020204" pitchFamily="34" charset="0"/>
            </a:endParaRPr>
          </a:p>
          <a:p>
            <a:pPr>
              <a:lnSpc>
                <a:spcPct val="110000"/>
              </a:lnSpc>
              <a:buClr>
                <a:srgbClr val="00A5C6"/>
              </a:buClr>
            </a:pPr>
            <a:r>
              <a:rPr lang="en-US" sz="2000" dirty="0">
                <a:latin typeface="+mj-lt"/>
              </a:rPr>
              <a:t>However, it is not expected for their main economic activities (manufacturing, trade, and financial services) to be severely affected by excessive rainfall events.</a:t>
            </a:r>
            <a:endParaRPr lang="es-CR" sz="2000" dirty="0">
              <a:latin typeface="+mj-lt"/>
              <a:cs typeface="Arial" panose="020B0604020202020204" pitchFamily="34" charset="0"/>
            </a:endParaRPr>
          </a:p>
        </p:txBody>
      </p:sp>
    </p:spTree>
    <p:extLst>
      <p:ext uri="{BB962C8B-B14F-4D97-AF65-F5344CB8AC3E}">
        <p14:creationId xmlns:p14="http://schemas.microsoft.com/office/powerpoint/2010/main" val="146100422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4D08D43-D28B-671E-D45A-9352B5D1B0D8}"/>
              </a:ext>
            </a:extLst>
          </p:cNvPr>
          <p:cNvSpPr txBox="1"/>
          <p:nvPr/>
        </p:nvSpPr>
        <p:spPr>
          <a:xfrm>
            <a:off x="565484" y="520943"/>
            <a:ext cx="2492990" cy="553998"/>
          </a:xfrm>
          <a:prstGeom prst="rect">
            <a:avLst/>
          </a:prstGeom>
          <a:noFill/>
        </p:spPr>
        <p:txBody>
          <a:bodyPr wrap="none" rtlCol="0">
            <a:spAutoFit/>
          </a:bodyPr>
          <a:lstStyle/>
          <a:p>
            <a:r>
              <a:rPr lang="en-US" sz="3000" b="1" dirty="0">
                <a:solidFill>
                  <a:srgbClr val="053A64"/>
                </a:solidFill>
              </a:rPr>
              <a:t>Future steps</a:t>
            </a:r>
          </a:p>
        </p:txBody>
      </p:sp>
      <p:sp>
        <p:nvSpPr>
          <p:cNvPr id="5" name="Marcador de número de diapositiva 4">
            <a:extLst>
              <a:ext uri="{FF2B5EF4-FFF2-40B4-BE49-F238E27FC236}">
                <a16:creationId xmlns:a16="http://schemas.microsoft.com/office/drawing/2014/main" id="{3172B0F9-946D-6CE6-1616-35711EE85A2A}"/>
              </a:ext>
            </a:extLst>
          </p:cNvPr>
          <p:cNvSpPr>
            <a:spLocks noGrp="1"/>
          </p:cNvSpPr>
          <p:nvPr>
            <p:ph type="sldNum" sz="quarter" idx="12"/>
          </p:nvPr>
        </p:nvSpPr>
        <p:spPr/>
        <p:txBody>
          <a:bodyPr/>
          <a:lstStyle/>
          <a:p>
            <a:fld id="{0EEA9A39-DF7C-004C-A818-95F07E82331A}" type="slidenum">
              <a:rPr lang="es-CR" smtClean="0"/>
              <a:t>27</a:t>
            </a:fld>
            <a:endParaRPr lang="es-CR"/>
          </a:p>
        </p:txBody>
      </p:sp>
      <p:sp>
        <p:nvSpPr>
          <p:cNvPr id="4" name="Marcador de contenido 3">
            <a:extLst>
              <a:ext uri="{FF2B5EF4-FFF2-40B4-BE49-F238E27FC236}">
                <a16:creationId xmlns:a16="http://schemas.microsoft.com/office/drawing/2014/main" id="{9AFFDEF6-0DEC-F59D-0573-0A47F1534843}"/>
              </a:ext>
            </a:extLst>
          </p:cNvPr>
          <p:cNvSpPr>
            <a:spLocks noGrp="1"/>
          </p:cNvSpPr>
          <p:nvPr>
            <p:ph idx="4294967295"/>
          </p:nvPr>
        </p:nvSpPr>
        <p:spPr>
          <a:xfrm>
            <a:off x="565484" y="1698626"/>
            <a:ext cx="11045825" cy="4722812"/>
          </a:xfrm>
        </p:spPr>
        <p:txBody>
          <a:bodyPr>
            <a:noAutofit/>
          </a:bodyPr>
          <a:lstStyle/>
          <a:p>
            <a:pPr>
              <a:lnSpc>
                <a:spcPct val="110000"/>
              </a:lnSpc>
              <a:buClr>
                <a:srgbClr val="00A5C6"/>
              </a:buClr>
            </a:pPr>
            <a:r>
              <a:rPr lang="en-US" sz="2000" dirty="0">
                <a:latin typeface="+mj-lt"/>
              </a:rPr>
              <a:t>Consider economic (in)direct impacts by examining connections between economic activities and between cantons through network analysis.</a:t>
            </a:r>
          </a:p>
          <a:p>
            <a:pPr>
              <a:lnSpc>
                <a:spcPct val="110000"/>
              </a:lnSpc>
              <a:buClr>
                <a:srgbClr val="00A5C6"/>
              </a:buClr>
            </a:pPr>
            <a:endParaRPr lang="en-US" sz="1400" dirty="0">
              <a:latin typeface="+mj-lt"/>
            </a:endParaRPr>
          </a:p>
          <a:p>
            <a:pPr>
              <a:lnSpc>
                <a:spcPct val="110000"/>
              </a:lnSpc>
              <a:buClr>
                <a:srgbClr val="00A5C6"/>
              </a:buClr>
            </a:pPr>
            <a:r>
              <a:rPr lang="en-US" sz="2000" dirty="0">
                <a:latin typeface="+mj-lt"/>
              </a:rPr>
              <a:t>Include the vulnerability dimension in the 𝐶𝑅𝐼.</a:t>
            </a:r>
          </a:p>
          <a:p>
            <a:pPr>
              <a:lnSpc>
                <a:spcPct val="110000"/>
              </a:lnSpc>
              <a:buClr>
                <a:srgbClr val="00A5C6"/>
              </a:buClr>
            </a:pPr>
            <a:endParaRPr lang="en-US" sz="1400" dirty="0">
              <a:latin typeface="+mj-lt"/>
            </a:endParaRPr>
          </a:p>
          <a:p>
            <a:pPr>
              <a:lnSpc>
                <a:spcPct val="110000"/>
              </a:lnSpc>
              <a:buClr>
                <a:srgbClr val="00A5C6"/>
              </a:buClr>
            </a:pPr>
            <a:r>
              <a:rPr lang="en-US" sz="2000" dirty="0">
                <a:latin typeface="+mj-lt"/>
              </a:rPr>
              <a:t>Develop decade-based analyses with greater detail.</a:t>
            </a:r>
          </a:p>
          <a:p>
            <a:pPr>
              <a:lnSpc>
                <a:spcPct val="110000"/>
              </a:lnSpc>
              <a:buClr>
                <a:srgbClr val="00A5C6"/>
              </a:buClr>
            </a:pPr>
            <a:endParaRPr lang="en-US" sz="1400" dirty="0">
              <a:latin typeface="+mj-lt"/>
            </a:endParaRPr>
          </a:p>
          <a:p>
            <a:pPr>
              <a:lnSpc>
                <a:spcPct val="110000"/>
              </a:lnSpc>
              <a:buClr>
                <a:srgbClr val="00A5C6"/>
              </a:buClr>
            </a:pPr>
            <a:r>
              <a:rPr lang="en-US" sz="2000" dirty="0">
                <a:latin typeface="+mj-lt"/>
              </a:rPr>
              <a:t>Analyze specific extreme events in more detail: hurricanes, strong ENSO events, and droughts.</a:t>
            </a:r>
          </a:p>
          <a:p>
            <a:pPr>
              <a:lnSpc>
                <a:spcPct val="110000"/>
              </a:lnSpc>
              <a:buClr>
                <a:srgbClr val="00A5C6"/>
              </a:buClr>
            </a:pPr>
            <a:endParaRPr lang="en-US" sz="1400" dirty="0">
              <a:latin typeface="+mj-lt"/>
            </a:endParaRPr>
          </a:p>
          <a:p>
            <a:pPr>
              <a:lnSpc>
                <a:spcPct val="110000"/>
              </a:lnSpc>
              <a:buClr>
                <a:srgbClr val="00A5C6"/>
              </a:buClr>
            </a:pPr>
            <a:r>
              <a:rPr lang="en-US" sz="2000" dirty="0">
                <a:latin typeface="+mj-lt"/>
              </a:rPr>
              <a:t>Increase the sample coverage and update the exercise regularly.</a:t>
            </a:r>
            <a:endParaRPr lang="en-US" sz="2000" b="1" dirty="0">
              <a:latin typeface="+mj-lt"/>
            </a:endParaRPr>
          </a:p>
        </p:txBody>
      </p:sp>
    </p:spTree>
    <p:extLst>
      <p:ext uri="{BB962C8B-B14F-4D97-AF65-F5344CB8AC3E}">
        <p14:creationId xmlns:p14="http://schemas.microsoft.com/office/powerpoint/2010/main" val="93185209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23A44865-EF6B-9953-F250-DC13F6FB1EE2}"/>
              </a:ext>
            </a:extLst>
          </p:cNvPr>
          <p:cNvSpPr>
            <a:spLocks noGrp="1"/>
          </p:cNvSpPr>
          <p:nvPr>
            <p:ph type="sldNum" sz="quarter" idx="12"/>
          </p:nvPr>
        </p:nvSpPr>
        <p:spPr/>
        <p:txBody>
          <a:bodyPr/>
          <a:lstStyle/>
          <a:p>
            <a:fld id="{0EEA9A39-DF7C-004C-A818-95F07E82331A}" type="slidenum">
              <a:rPr lang="es-CR" smtClean="0"/>
              <a:t>28</a:t>
            </a:fld>
            <a:endParaRPr lang="es-CR"/>
          </a:p>
        </p:txBody>
      </p:sp>
      <p:sp>
        <p:nvSpPr>
          <p:cNvPr id="3" name="CuadroTexto 2">
            <a:extLst>
              <a:ext uri="{FF2B5EF4-FFF2-40B4-BE49-F238E27FC236}">
                <a16:creationId xmlns:a16="http://schemas.microsoft.com/office/drawing/2014/main" id="{A65366D5-E6CE-D759-89D4-58A204FC58DB}"/>
              </a:ext>
            </a:extLst>
          </p:cNvPr>
          <p:cNvSpPr txBox="1"/>
          <p:nvPr/>
        </p:nvSpPr>
        <p:spPr>
          <a:xfrm>
            <a:off x="1714357" y="1721873"/>
            <a:ext cx="3035441" cy="738664"/>
          </a:xfrm>
          <a:prstGeom prst="rect">
            <a:avLst/>
          </a:prstGeom>
          <a:noFill/>
        </p:spPr>
        <p:txBody>
          <a:bodyPr wrap="square" rtlCol="0">
            <a:spAutoFit/>
          </a:bodyPr>
          <a:lstStyle/>
          <a:p>
            <a:r>
              <a:rPr lang="en-US" sz="4200" b="1" dirty="0">
                <a:solidFill>
                  <a:srgbClr val="053A64"/>
                </a:solidFill>
              </a:rPr>
              <a:t>Thank you</a:t>
            </a:r>
          </a:p>
        </p:txBody>
      </p:sp>
      <p:sp>
        <p:nvSpPr>
          <p:cNvPr id="4" name="CuadroTexto 3">
            <a:extLst>
              <a:ext uri="{FF2B5EF4-FFF2-40B4-BE49-F238E27FC236}">
                <a16:creationId xmlns:a16="http://schemas.microsoft.com/office/drawing/2014/main" id="{1048624D-C4A7-7108-B180-2E5C2EF0E203}"/>
              </a:ext>
            </a:extLst>
          </p:cNvPr>
          <p:cNvSpPr txBox="1"/>
          <p:nvPr/>
        </p:nvSpPr>
        <p:spPr>
          <a:xfrm>
            <a:off x="1200008" y="4465596"/>
            <a:ext cx="4064141" cy="830997"/>
          </a:xfrm>
          <a:prstGeom prst="rect">
            <a:avLst/>
          </a:prstGeom>
          <a:noFill/>
        </p:spPr>
        <p:txBody>
          <a:bodyPr wrap="square" rtlCol="0">
            <a:spAutoFit/>
          </a:bodyPr>
          <a:lstStyle/>
          <a:p>
            <a:pPr algn="ctr"/>
            <a:r>
              <a:rPr lang="es-CR" sz="2400" b="1" dirty="0">
                <a:solidFill>
                  <a:srgbClr val="233E68"/>
                </a:solidFill>
              </a:rPr>
              <a:t>Irene Alvarado-Quesada</a:t>
            </a:r>
          </a:p>
          <a:p>
            <a:pPr algn="ctr"/>
            <a:r>
              <a:rPr lang="es-CR" sz="2400" dirty="0">
                <a:solidFill>
                  <a:srgbClr val="233E68"/>
                </a:solidFill>
              </a:rPr>
              <a:t>alvaradoqi@bccr.fi.cr</a:t>
            </a:r>
          </a:p>
        </p:txBody>
      </p:sp>
    </p:spTree>
    <p:extLst>
      <p:ext uri="{BB962C8B-B14F-4D97-AF65-F5344CB8AC3E}">
        <p14:creationId xmlns:p14="http://schemas.microsoft.com/office/powerpoint/2010/main" val="97928914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4D08D43-D28B-671E-D45A-9352B5D1B0D8}"/>
              </a:ext>
            </a:extLst>
          </p:cNvPr>
          <p:cNvSpPr txBox="1"/>
          <p:nvPr/>
        </p:nvSpPr>
        <p:spPr>
          <a:xfrm>
            <a:off x="565484" y="520943"/>
            <a:ext cx="2428870" cy="553998"/>
          </a:xfrm>
          <a:prstGeom prst="rect">
            <a:avLst/>
          </a:prstGeom>
          <a:noFill/>
        </p:spPr>
        <p:txBody>
          <a:bodyPr wrap="none" rtlCol="0">
            <a:spAutoFit/>
          </a:bodyPr>
          <a:lstStyle/>
          <a:p>
            <a:r>
              <a:rPr lang="en-US" sz="3000" b="1" dirty="0">
                <a:solidFill>
                  <a:srgbClr val="053A64"/>
                </a:solidFill>
              </a:rPr>
              <a:t>Background</a:t>
            </a:r>
          </a:p>
        </p:txBody>
      </p:sp>
      <p:sp>
        <p:nvSpPr>
          <p:cNvPr id="5" name="Marcador de número de diapositiva 4">
            <a:extLst>
              <a:ext uri="{FF2B5EF4-FFF2-40B4-BE49-F238E27FC236}">
                <a16:creationId xmlns:a16="http://schemas.microsoft.com/office/drawing/2014/main" id="{3172B0F9-946D-6CE6-1616-35711EE85A2A}"/>
              </a:ext>
            </a:extLst>
          </p:cNvPr>
          <p:cNvSpPr>
            <a:spLocks noGrp="1"/>
          </p:cNvSpPr>
          <p:nvPr>
            <p:ph type="sldNum" sz="quarter" idx="12"/>
          </p:nvPr>
        </p:nvSpPr>
        <p:spPr/>
        <p:txBody>
          <a:bodyPr/>
          <a:lstStyle/>
          <a:p>
            <a:fld id="{0EEA9A39-DF7C-004C-A818-95F07E82331A}" type="slidenum">
              <a:rPr lang="es-CR" smtClean="0"/>
              <a:t>3</a:t>
            </a:fld>
            <a:endParaRPr lang="es-CR"/>
          </a:p>
        </p:txBody>
      </p:sp>
      <p:sp>
        <p:nvSpPr>
          <p:cNvPr id="4" name="Marcador de contenido 3">
            <a:extLst>
              <a:ext uri="{FF2B5EF4-FFF2-40B4-BE49-F238E27FC236}">
                <a16:creationId xmlns:a16="http://schemas.microsoft.com/office/drawing/2014/main" id="{9AFFDEF6-0DEC-F59D-0573-0A47F1534843}"/>
              </a:ext>
            </a:extLst>
          </p:cNvPr>
          <p:cNvSpPr>
            <a:spLocks noGrp="1"/>
          </p:cNvSpPr>
          <p:nvPr>
            <p:ph idx="4294967295"/>
          </p:nvPr>
        </p:nvSpPr>
        <p:spPr>
          <a:xfrm>
            <a:off x="573087" y="1271588"/>
            <a:ext cx="11045825" cy="4722812"/>
          </a:xfrm>
        </p:spPr>
        <p:txBody>
          <a:bodyPr>
            <a:noAutofit/>
          </a:bodyPr>
          <a:lstStyle/>
          <a:p>
            <a:pPr>
              <a:lnSpc>
                <a:spcPct val="110000"/>
              </a:lnSpc>
              <a:buClr>
                <a:srgbClr val="00A5C6"/>
              </a:buClr>
            </a:pPr>
            <a:r>
              <a:rPr lang="en-US" sz="2200" b="1" dirty="0">
                <a:latin typeface="Arial" panose="020B0604020202020204" pitchFamily="34" charset="0"/>
                <a:cs typeface="Arial" panose="020B0604020202020204" pitchFamily="34" charset="0"/>
              </a:rPr>
              <a:t>Climate risks </a:t>
            </a:r>
            <a:r>
              <a:rPr lang="en-US" sz="2200" dirty="0">
                <a:latin typeface="Arial" panose="020B0604020202020204" pitchFamily="34" charset="0"/>
                <a:cs typeface="Arial" panose="020B0604020202020204" pitchFamily="34" charset="0"/>
              </a:rPr>
              <a:t>can impact financial stability and interfere with monetary policy transmission channels and price stability (NGFS 2019a, Bernardini et al. 2021, Romero &amp; Naranjo Saldarriaga 2024). </a:t>
            </a:r>
          </a:p>
          <a:p>
            <a:pPr>
              <a:lnSpc>
                <a:spcPct val="110000"/>
              </a:lnSpc>
              <a:buClr>
                <a:srgbClr val="00A5C6"/>
              </a:buClr>
            </a:pPr>
            <a:endParaRPr lang="es-ES_tradnl" sz="1000" dirty="0">
              <a:latin typeface="Arial" panose="020B0604020202020204" pitchFamily="34" charset="0"/>
              <a:cs typeface="Arial" panose="020B0604020202020204" pitchFamily="34" charset="0"/>
            </a:endParaRPr>
          </a:p>
          <a:p>
            <a:pPr>
              <a:lnSpc>
                <a:spcPct val="110000"/>
              </a:lnSpc>
              <a:buClr>
                <a:srgbClr val="00A5C6"/>
              </a:buClr>
            </a:pPr>
            <a:r>
              <a:rPr lang="en-US" sz="2200" dirty="0">
                <a:latin typeface="Arial" panose="020B0604020202020204" pitchFamily="34" charset="0"/>
                <a:cs typeface="Arial" panose="020B0604020202020204" pitchFamily="34" charset="0"/>
              </a:rPr>
              <a:t>Disruption in rainfall patterns and extreme floods are examples of </a:t>
            </a:r>
            <a:r>
              <a:rPr lang="en-US" sz="2200" b="1" dirty="0">
                <a:latin typeface="Arial" panose="020B0604020202020204" pitchFamily="34" charset="0"/>
                <a:cs typeface="Arial" panose="020B0604020202020204" pitchFamily="34" charset="0"/>
              </a:rPr>
              <a:t>physical risks </a:t>
            </a:r>
            <a:r>
              <a:rPr lang="en-US" sz="2200" dirty="0">
                <a:latin typeface="Arial" panose="020B0604020202020204" pitchFamily="34" charset="0"/>
                <a:cs typeface="Arial" panose="020B0604020202020204" pitchFamily="34" charset="0"/>
              </a:rPr>
              <a:t>associated with climate change.</a:t>
            </a:r>
          </a:p>
          <a:p>
            <a:pPr>
              <a:lnSpc>
                <a:spcPct val="110000"/>
              </a:lnSpc>
              <a:buClr>
                <a:srgbClr val="00A5C6"/>
              </a:buClr>
            </a:pPr>
            <a:endParaRPr lang="en-US" sz="1000" dirty="0">
              <a:latin typeface="Arial" panose="020B0604020202020204" pitchFamily="34" charset="0"/>
              <a:cs typeface="Arial" panose="020B0604020202020204" pitchFamily="34" charset="0"/>
            </a:endParaRPr>
          </a:p>
          <a:p>
            <a:pPr>
              <a:lnSpc>
                <a:spcPct val="110000"/>
              </a:lnSpc>
              <a:buClr>
                <a:srgbClr val="00A5C6"/>
              </a:buClr>
            </a:pPr>
            <a:r>
              <a:rPr lang="en-US" sz="2200" b="1" dirty="0">
                <a:latin typeface="Arial" panose="020B0604020202020204" pitchFamily="34" charset="0"/>
                <a:cs typeface="Arial" panose="020B0604020202020204" pitchFamily="34" charset="0"/>
              </a:rPr>
              <a:t>Credit risk </a:t>
            </a:r>
            <a:r>
              <a:rPr lang="en-US" sz="2200" dirty="0">
                <a:latin typeface="Arial" panose="020B0604020202020204" pitchFamily="34" charset="0"/>
                <a:cs typeface="Arial" panose="020B0604020202020204" pitchFamily="34" charset="0"/>
              </a:rPr>
              <a:t>increases if climate risks reduce borrowers’ ability to repay and service debt or banks’ ability to fully recover the value of a loan in the event of default (NGFS 2019, BCBS 2021, ECB 2023). </a:t>
            </a:r>
            <a:endParaRPr lang="es-ES_tradnl" sz="2200" dirty="0">
              <a:latin typeface="Arial" panose="020B0604020202020204" pitchFamily="34" charset="0"/>
              <a:cs typeface="Arial" panose="020B0604020202020204" pitchFamily="34" charset="0"/>
            </a:endParaRPr>
          </a:p>
          <a:p>
            <a:pPr>
              <a:lnSpc>
                <a:spcPct val="110000"/>
              </a:lnSpc>
              <a:buClr>
                <a:srgbClr val="00A5C6"/>
              </a:buClr>
            </a:pPr>
            <a:endParaRPr lang="es-ES_tradnl" sz="1000" dirty="0">
              <a:latin typeface="Arial" panose="020B0604020202020204" pitchFamily="34" charset="0"/>
              <a:cs typeface="Arial" panose="020B0604020202020204" pitchFamily="34" charset="0"/>
            </a:endParaRPr>
          </a:p>
          <a:p>
            <a:pPr>
              <a:lnSpc>
                <a:spcPct val="110000"/>
              </a:lnSpc>
              <a:buClr>
                <a:srgbClr val="00A5C6"/>
              </a:buClr>
            </a:pPr>
            <a:r>
              <a:rPr lang="en-US" sz="2200" dirty="0">
                <a:latin typeface="Arial" panose="020B0604020202020204" pitchFamily="34" charset="0"/>
                <a:cs typeface="Arial" panose="020B0604020202020204" pitchFamily="34" charset="0"/>
              </a:rPr>
              <a:t>Relevance for central banks to study the </a:t>
            </a:r>
            <a:r>
              <a:rPr lang="en-US" sz="2200" b="1" dirty="0">
                <a:latin typeface="Arial" panose="020B0604020202020204" pitchFamily="34" charset="0"/>
                <a:cs typeface="Arial" panose="020B0604020202020204" pitchFamily="34" charset="0"/>
              </a:rPr>
              <a:t>implications of climate change </a:t>
            </a:r>
            <a:r>
              <a:rPr lang="en-US" sz="2200" dirty="0">
                <a:latin typeface="Arial" panose="020B0604020202020204" pitchFamily="34" charset="0"/>
                <a:cs typeface="Arial" panose="020B0604020202020204" pitchFamily="34" charset="0"/>
              </a:rPr>
              <a:t>on macroeconomic and financial variables.</a:t>
            </a:r>
            <a:endParaRPr lang="es-CR"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680034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4D08D43-D28B-671E-D45A-9352B5D1B0D8}"/>
              </a:ext>
            </a:extLst>
          </p:cNvPr>
          <p:cNvSpPr txBox="1"/>
          <p:nvPr/>
        </p:nvSpPr>
        <p:spPr>
          <a:xfrm>
            <a:off x="565484" y="520943"/>
            <a:ext cx="3307316" cy="553998"/>
          </a:xfrm>
          <a:prstGeom prst="rect">
            <a:avLst/>
          </a:prstGeom>
          <a:noFill/>
        </p:spPr>
        <p:txBody>
          <a:bodyPr wrap="none" rtlCol="0">
            <a:spAutoFit/>
          </a:bodyPr>
          <a:lstStyle/>
          <a:p>
            <a:r>
              <a:rPr lang="en-US" sz="3000" b="1" dirty="0">
                <a:solidFill>
                  <a:srgbClr val="053A64"/>
                </a:solidFill>
              </a:rPr>
              <a:t>Aim of this study</a:t>
            </a:r>
          </a:p>
        </p:txBody>
      </p:sp>
      <p:sp>
        <p:nvSpPr>
          <p:cNvPr id="5" name="Marcador de número de diapositiva 4">
            <a:extLst>
              <a:ext uri="{FF2B5EF4-FFF2-40B4-BE49-F238E27FC236}">
                <a16:creationId xmlns:a16="http://schemas.microsoft.com/office/drawing/2014/main" id="{F9CFF31B-E0AE-0078-2E8A-10121B3E23D6}"/>
              </a:ext>
            </a:extLst>
          </p:cNvPr>
          <p:cNvSpPr>
            <a:spLocks noGrp="1"/>
          </p:cNvSpPr>
          <p:nvPr>
            <p:ph type="sldNum" sz="quarter" idx="12"/>
          </p:nvPr>
        </p:nvSpPr>
        <p:spPr/>
        <p:txBody>
          <a:bodyPr/>
          <a:lstStyle/>
          <a:p>
            <a:fld id="{0EEA9A39-DF7C-004C-A818-95F07E82331A}" type="slidenum">
              <a:rPr lang="es-CR" smtClean="0"/>
              <a:t>4</a:t>
            </a:fld>
            <a:endParaRPr lang="es-CR"/>
          </a:p>
        </p:txBody>
      </p:sp>
      <p:sp>
        <p:nvSpPr>
          <p:cNvPr id="4" name="Marcador de contenido 3">
            <a:extLst>
              <a:ext uri="{FF2B5EF4-FFF2-40B4-BE49-F238E27FC236}">
                <a16:creationId xmlns:a16="http://schemas.microsoft.com/office/drawing/2014/main" id="{9AFFDEF6-0DEC-F59D-0573-0A47F1534843}"/>
              </a:ext>
            </a:extLst>
          </p:cNvPr>
          <p:cNvSpPr>
            <a:spLocks noGrp="1"/>
          </p:cNvSpPr>
          <p:nvPr>
            <p:ph idx="4294967295"/>
          </p:nvPr>
        </p:nvSpPr>
        <p:spPr>
          <a:xfrm>
            <a:off x="565484" y="1614244"/>
            <a:ext cx="11045825" cy="4722813"/>
          </a:xfrm>
        </p:spPr>
        <p:txBody>
          <a:bodyPr>
            <a:normAutofit/>
          </a:bodyPr>
          <a:lstStyle/>
          <a:p>
            <a:pPr>
              <a:lnSpc>
                <a:spcPct val="100000"/>
              </a:lnSpc>
              <a:buClr>
                <a:srgbClr val="00A5C6"/>
              </a:buClr>
            </a:pPr>
            <a:r>
              <a:rPr lang="en-US" sz="2200" dirty="0">
                <a:latin typeface="Arial" panose="020B0604020202020204" pitchFamily="34" charset="0"/>
                <a:cs typeface="Arial" panose="020B0604020202020204" pitchFamily="34" charset="0"/>
              </a:rPr>
              <a:t>To examine the exposure of the credit portfolio of the banking system in Costa Rica to hydrometeorological events, specifically excess rainfall events, with a focus on firm credit at the canton level.</a:t>
            </a:r>
          </a:p>
          <a:p>
            <a:pPr>
              <a:lnSpc>
                <a:spcPct val="100000"/>
              </a:lnSpc>
            </a:pPr>
            <a:endParaRPr lang="en-US" sz="1800" dirty="0">
              <a:latin typeface="Arial" panose="020B0604020202020204" pitchFamily="34" charset="0"/>
              <a:cs typeface="Arial" panose="020B0604020202020204" pitchFamily="34" charset="0"/>
            </a:endParaRPr>
          </a:p>
          <a:p>
            <a:pPr lvl="1">
              <a:lnSpc>
                <a:spcPct val="100000"/>
              </a:lnSpc>
              <a:buClr>
                <a:srgbClr val="00A5C6"/>
              </a:buClr>
            </a:pPr>
            <a:r>
              <a:rPr lang="en-US" sz="2200" dirty="0">
                <a:latin typeface="Arial" panose="020B0604020202020204" pitchFamily="34" charset="0"/>
                <a:cs typeface="Arial" panose="020B0604020202020204" pitchFamily="34" charset="0"/>
              </a:rPr>
              <a:t>We propose a </a:t>
            </a:r>
            <a:r>
              <a:rPr lang="en-US" sz="2200" b="1" dirty="0">
                <a:latin typeface="Arial" panose="020B0604020202020204" pitchFamily="34" charset="0"/>
                <a:cs typeface="Arial" panose="020B0604020202020204" pitchFamily="34" charset="0"/>
              </a:rPr>
              <a:t>physical risk indicator </a:t>
            </a:r>
            <a:r>
              <a:rPr lang="en-US" sz="2200" dirty="0">
                <a:latin typeface="Arial" panose="020B0604020202020204" pitchFamily="34" charset="0"/>
                <a:cs typeface="Arial" panose="020B0604020202020204" pitchFamily="34" charset="0"/>
              </a:rPr>
              <a:t>to identify cantons with credit portfolios that are more affected by rainfall events.</a:t>
            </a:r>
          </a:p>
          <a:p>
            <a:pPr lvl="1">
              <a:lnSpc>
                <a:spcPct val="100000"/>
              </a:lnSpc>
              <a:buClr>
                <a:srgbClr val="00A5C6"/>
              </a:buClr>
            </a:pPr>
            <a:endParaRPr lang="en-US" sz="1800" dirty="0">
              <a:latin typeface="Arial" panose="020B0604020202020204" pitchFamily="34" charset="0"/>
              <a:cs typeface="Arial" panose="020B0604020202020204" pitchFamily="34" charset="0"/>
            </a:endParaRPr>
          </a:p>
          <a:p>
            <a:pPr lvl="1">
              <a:lnSpc>
                <a:spcPct val="100000"/>
              </a:lnSpc>
              <a:buClr>
                <a:srgbClr val="00A5C6"/>
              </a:buClr>
            </a:pPr>
            <a:r>
              <a:rPr lang="en-US" sz="2200" dirty="0">
                <a:latin typeface="Arial" panose="020B0604020202020204" pitchFamily="34" charset="0"/>
                <a:cs typeface="Arial" panose="020B0604020202020204" pitchFamily="34" charset="0"/>
              </a:rPr>
              <a:t>We present an innovative approach of assigning a </a:t>
            </a:r>
            <a:r>
              <a:rPr lang="en-US" sz="2200" b="1" dirty="0">
                <a:latin typeface="Arial" panose="020B0604020202020204" pitchFamily="34" charset="0"/>
                <a:cs typeface="Arial" panose="020B0604020202020204" pitchFamily="34" charset="0"/>
              </a:rPr>
              <a:t>productive weight per location </a:t>
            </a:r>
            <a:r>
              <a:rPr lang="en-US" sz="2200" dirty="0">
                <a:latin typeface="Arial" panose="020B0604020202020204" pitchFamily="34" charset="0"/>
                <a:cs typeface="Arial" panose="020B0604020202020204" pitchFamily="34" charset="0"/>
              </a:rPr>
              <a:t>to all economic units or firms, which is particularly relevant for economic units with multiple establishments (locations). </a:t>
            </a:r>
          </a:p>
          <a:p>
            <a:pPr lvl="1">
              <a:lnSpc>
                <a:spcPct val="100000"/>
              </a:lnSpc>
            </a:pPr>
            <a:endParaRPr lang="en-US" sz="2200" dirty="0"/>
          </a:p>
          <a:p>
            <a:pPr>
              <a:lnSpc>
                <a:spcPct val="100000"/>
              </a:lnSpc>
            </a:pPr>
            <a:endParaRPr lang="es-CR" sz="2200" dirty="0"/>
          </a:p>
        </p:txBody>
      </p:sp>
    </p:spTree>
    <p:extLst>
      <p:ext uri="{BB962C8B-B14F-4D97-AF65-F5344CB8AC3E}">
        <p14:creationId xmlns:p14="http://schemas.microsoft.com/office/powerpoint/2010/main" val="135725101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4D08D43-D28B-671E-D45A-9352B5D1B0D8}"/>
              </a:ext>
            </a:extLst>
          </p:cNvPr>
          <p:cNvSpPr txBox="1"/>
          <p:nvPr/>
        </p:nvSpPr>
        <p:spPr>
          <a:xfrm>
            <a:off x="565484" y="520943"/>
            <a:ext cx="1016625" cy="553998"/>
          </a:xfrm>
          <a:prstGeom prst="rect">
            <a:avLst/>
          </a:prstGeom>
          <a:noFill/>
        </p:spPr>
        <p:txBody>
          <a:bodyPr wrap="none" rtlCol="0">
            <a:spAutoFit/>
          </a:bodyPr>
          <a:lstStyle/>
          <a:p>
            <a:r>
              <a:rPr lang="en-US" sz="3000" b="1" dirty="0">
                <a:solidFill>
                  <a:srgbClr val="053A64"/>
                </a:solidFill>
              </a:rPr>
              <a:t>Data</a:t>
            </a:r>
          </a:p>
        </p:txBody>
      </p:sp>
      <p:sp>
        <p:nvSpPr>
          <p:cNvPr id="5" name="Marcador de número de diapositiva 4">
            <a:extLst>
              <a:ext uri="{FF2B5EF4-FFF2-40B4-BE49-F238E27FC236}">
                <a16:creationId xmlns:a16="http://schemas.microsoft.com/office/drawing/2014/main" id="{F9CFF31B-E0AE-0078-2E8A-10121B3E23D6}"/>
              </a:ext>
            </a:extLst>
          </p:cNvPr>
          <p:cNvSpPr>
            <a:spLocks noGrp="1"/>
          </p:cNvSpPr>
          <p:nvPr>
            <p:ph type="sldNum" sz="quarter" idx="12"/>
          </p:nvPr>
        </p:nvSpPr>
        <p:spPr/>
        <p:txBody>
          <a:bodyPr/>
          <a:lstStyle/>
          <a:p>
            <a:fld id="{0EEA9A39-DF7C-004C-A818-95F07E82331A}" type="slidenum">
              <a:rPr lang="es-CR" smtClean="0"/>
              <a:t>5</a:t>
            </a:fld>
            <a:endParaRPr lang="es-CR"/>
          </a:p>
        </p:txBody>
      </p:sp>
      <p:sp>
        <p:nvSpPr>
          <p:cNvPr id="4" name="Marcador de contenido 3">
            <a:extLst>
              <a:ext uri="{FF2B5EF4-FFF2-40B4-BE49-F238E27FC236}">
                <a16:creationId xmlns:a16="http://schemas.microsoft.com/office/drawing/2014/main" id="{9AFFDEF6-0DEC-F59D-0573-0A47F1534843}"/>
              </a:ext>
            </a:extLst>
          </p:cNvPr>
          <p:cNvSpPr>
            <a:spLocks noGrp="1"/>
          </p:cNvSpPr>
          <p:nvPr>
            <p:ph idx="4294967295"/>
          </p:nvPr>
        </p:nvSpPr>
        <p:spPr>
          <a:xfrm>
            <a:off x="565484" y="1416050"/>
            <a:ext cx="11045825" cy="4722813"/>
          </a:xfrm>
        </p:spPr>
        <p:txBody>
          <a:bodyPr>
            <a:normAutofit/>
          </a:bodyPr>
          <a:lstStyle/>
          <a:p>
            <a:pPr>
              <a:lnSpc>
                <a:spcPct val="100000"/>
              </a:lnSpc>
              <a:buClr>
                <a:srgbClr val="00A5C6"/>
              </a:buClr>
            </a:pPr>
            <a:r>
              <a:rPr lang="en-US" sz="2200" dirty="0">
                <a:latin typeface="Arial" panose="020B0604020202020204" pitchFamily="34" charset="0"/>
                <a:cs typeface="Arial" panose="020B0604020202020204" pitchFamily="34" charset="0"/>
              </a:rPr>
              <a:t>We use data from the </a:t>
            </a:r>
            <a:r>
              <a:rPr lang="en-US" sz="2200" b="1" dirty="0">
                <a:latin typeface="Arial" panose="020B0604020202020204" pitchFamily="34" charset="0"/>
                <a:cs typeface="Arial" panose="020B0604020202020204" pitchFamily="34" charset="0"/>
              </a:rPr>
              <a:t>Environmental Economic Repository (REA) </a:t>
            </a:r>
            <a:r>
              <a:rPr lang="en-US" sz="2200" dirty="0">
                <a:latin typeface="Arial" panose="020B0604020202020204" pitchFamily="34" charset="0"/>
                <a:cs typeface="Arial" panose="020B0604020202020204" pitchFamily="34" charset="0"/>
              </a:rPr>
              <a:t>of BCCR:</a:t>
            </a:r>
          </a:p>
          <a:p>
            <a:pPr>
              <a:lnSpc>
                <a:spcPct val="100000"/>
              </a:lnSpc>
            </a:pPr>
            <a:endParaRPr lang="en-US" sz="1000" dirty="0"/>
          </a:p>
          <a:p>
            <a:pPr marL="914400" lvl="1" indent="-457200">
              <a:lnSpc>
                <a:spcPct val="100000"/>
              </a:lnSpc>
              <a:buClr>
                <a:srgbClr val="00A5C6"/>
              </a:buClr>
              <a:buFont typeface="+mj-lt"/>
              <a:buAutoNum type="alphaLcPeriod"/>
            </a:pPr>
            <a:r>
              <a:rPr lang="en-US" sz="2200" dirty="0">
                <a:latin typeface="+mj-lt"/>
              </a:rPr>
              <a:t>Monthly </a:t>
            </a:r>
            <a:r>
              <a:rPr lang="en-US" sz="2200" b="1" dirty="0">
                <a:latin typeface="+mj-lt"/>
              </a:rPr>
              <a:t>precipitation data </a:t>
            </a:r>
            <a:r>
              <a:rPr lang="en-US" sz="2200" dirty="0">
                <a:latin typeface="+mj-lt"/>
              </a:rPr>
              <a:t>(in millimeters) at the cantonal level for the period January 2001 – December 2021;</a:t>
            </a:r>
          </a:p>
          <a:p>
            <a:pPr marL="914400" lvl="1" indent="-457200">
              <a:lnSpc>
                <a:spcPct val="100000"/>
              </a:lnSpc>
              <a:buClr>
                <a:srgbClr val="00A5C6"/>
              </a:buClr>
              <a:buFont typeface="+mj-lt"/>
              <a:buAutoNum type="alphaLcPeriod"/>
            </a:pPr>
            <a:endParaRPr lang="en-US" sz="1000" dirty="0">
              <a:latin typeface="+mj-lt"/>
              <a:cs typeface="Arial" panose="020B0604020202020204" pitchFamily="34" charset="0"/>
            </a:endParaRPr>
          </a:p>
          <a:p>
            <a:pPr marL="914400" lvl="1" indent="-457200">
              <a:lnSpc>
                <a:spcPct val="100000"/>
              </a:lnSpc>
              <a:buClr>
                <a:srgbClr val="00A5C6"/>
              </a:buClr>
              <a:buFont typeface="+mj-lt"/>
              <a:buAutoNum type="alphaLcPeriod"/>
            </a:pPr>
            <a:r>
              <a:rPr lang="en-US" sz="2200" dirty="0">
                <a:latin typeface="+mj-lt"/>
              </a:rPr>
              <a:t>Monthly </a:t>
            </a:r>
            <a:r>
              <a:rPr lang="en-US" sz="2200" b="1" dirty="0">
                <a:latin typeface="+mj-lt"/>
              </a:rPr>
              <a:t>credit information </a:t>
            </a:r>
            <a:r>
              <a:rPr lang="en-US" sz="2200" dirty="0">
                <a:latin typeface="+mj-lt"/>
              </a:rPr>
              <a:t>for the period December 2019 – December 2021. Coverage: 38.8% of the financial system's credits, 49.5% of the banking system's credits; and</a:t>
            </a:r>
          </a:p>
          <a:p>
            <a:pPr marL="914400" lvl="1" indent="-457200">
              <a:lnSpc>
                <a:spcPct val="100000"/>
              </a:lnSpc>
              <a:buClr>
                <a:srgbClr val="00A5C6"/>
              </a:buClr>
              <a:buFont typeface="+mj-lt"/>
              <a:buAutoNum type="alphaLcPeriod"/>
            </a:pPr>
            <a:endParaRPr lang="en-US" sz="1000" dirty="0">
              <a:latin typeface="+mj-lt"/>
            </a:endParaRPr>
          </a:p>
          <a:p>
            <a:pPr marL="914400" lvl="1" indent="-457200">
              <a:lnSpc>
                <a:spcPct val="100000"/>
              </a:lnSpc>
              <a:buClr>
                <a:srgbClr val="00A5C6"/>
              </a:buClr>
              <a:buFont typeface="+mj-lt"/>
              <a:buAutoNum type="alphaLcPeriod"/>
            </a:pPr>
            <a:r>
              <a:rPr lang="en-US" sz="2200" b="1" dirty="0">
                <a:latin typeface="+mj-lt"/>
              </a:rPr>
              <a:t>Information from economic units </a:t>
            </a:r>
            <a:r>
              <a:rPr lang="en-US" sz="2200" dirty="0">
                <a:latin typeface="+mj-lt"/>
              </a:rPr>
              <a:t>(companies) from the Economic Variables Registry (REVEC) and other administrative registries available since 2000.</a:t>
            </a:r>
          </a:p>
          <a:p>
            <a:pPr marL="914400" lvl="1" indent="-457200">
              <a:lnSpc>
                <a:spcPct val="100000"/>
              </a:lnSpc>
              <a:buClr>
                <a:srgbClr val="00A5C6"/>
              </a:buClr>
              <a:buFont typeface="+mj-lt"/>
              <a:buAutoNum type="alphaLcPeriod"/>
            </a:pPr>
            <a:endParaRPr lang="en-US" sz="2200" dirty="0"/>
          </a:p>
          <a:p>
            <a:pPr>
              <a:lnSpc>
                <a:spcPct val="100000"/>
              </a:lnSpc>
              <a:buClr>
                <a:srgbClr val="00A5C6"/>
              </a:buClr>
            </a:pPr>
            <a:r>
              <a:rPr lang="en-US" sz="2200" dirty="0">
                <a:latin typeface="Arial" panose="020B0604020202020204" pitchFamily="34" charset="0"/>
                <a:cs typeface="Arial" panose="020B0604020202020204" pitchFamily="34" charset="0"/>
              </a:rPr>
              <a:t>Additionally, we use </a:t>
            </a:r>
            <a:r>
              <a:rPr lang="en-US" sz="2200" b="1" dirty="0">
                <a:latin typeface="Arial" panose="020B0604020202020204" pitchFamily="34" charset="0"/>
                <a:cs typeface="Arial" panose="020B0604020202020204" pitchFamily="34" charset="0"/>
              </a:rPr>
              <a:t>cantonal GDP </a:t>
            </a:r>
            <a:r>
              <a:rPr lang="en-US" sz="2200" dirty="0">
                <a:latin typeface="Arial" panose="020B0604020202020204" pitchFamily="34" charset="0"/>
                <a:cs typeface="Arial" panose="020B0604020202020204" pitchFamily="34" charset="0"/>
              </a:rPr>
              <a:t>data for the years 2019– 2021.</a:t>
            </a:r>
            <a:endParaRPr lang="es-CR"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46489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0491C8C6-5E1D-ACA6-8912-4994B28E86C0}"/>
              </a:ext>
            </a:extLst>
          </p:cNvPr>
          <p:cNvSpPr>
            <a:spLocks noGrp="1"/>
          </p:cNvSpPr>
          <p:nvPr>
            <p:ph type="sldNum" sz="quarter" idx="12"/>
          </p:nvPr>
        </p:nvSpPr>
        <p:spPr/>
        <p:txBody>
          <a:bodyPr/>
          <a:lstStyle/>
          <a:p>
            <a:fld id="{0EEA9A39-DF7C-004C-A818-95F07E82331A}" type="slidenum">
              <a:rPr lang="es-CR" smtClean="0"/>
              <a:t>6</a:t>
            </a:fld>
            <a:endParaRPr lang="es-CR"/>
          </a:p>
        </p:txBody>
      </p:sp>
      <p:sp>
        <p:nvSpPr>
          <p:cNvPr id="5" name="Marcador de contenido 8">
            <a:extLst>
              <a:ext uri="{FF2B5EF4-FFF2-40B4-BE49-F238E27FC236}">
                <a16:creationId xmlns:a16="http://schemas.microsoft.com/office/drawing/2014/main" id="{8D0A4692-2970-5008-B397-9BBE16541022}"/>
              </a:ext>
            </a:extLst>
          </p:cNvPr>
          <p:cNvSpPr txBox="1">
            <a:spLocks/>
          </p:cNvSpPr>
          <p:nvPr/>
        </p:nvSpPr>
        <p:spPr>
          <a:xfrm>
            <a:off x="702871" y="1922235"/>
            <a:ext cx="4685270" cy="166134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Clr>
                <a:srgbClr val="00A5C6"/>
              </a:buClr>
            </a:pPr>
            <a:r>
              <a:rPr lang="es-ES_tradnl" sz="2000" dirty="0">
                <a:latin typeface="Arial" panose="020B0604020202020204" pitchFamily="34" charset="0"/>
                <a:cs typeface="Arial" panose="020B0604020202020204" pitchFamily="34" charset="0"/>
              </a:rPr>
              <a:t>The European Central Bank (ECB 2023) </a:t>
            </a:r>
            <a:r>
              <a:rPr lang="en-US" sz="2000" dirty="0">
                <a:latin typeface="Arial" panose="020B0604020202020204" pitchFamily="34" charset="0"/>
                <a:cs typeface="Arial" panose="020B0604020202020204" pitchFamily="34" charset="0"/>
              </a:rPr>
              <a:t>proposes the development of analytical indicators for physical risks that should be composed of four elements. </a:t>
            </a:r>
            <a:endParaRPr lang="es-ES_tradnl" sz="2000" dirty="0">
              <a:latin typeface="Arial" panose="020B0604020202020204" pitchFamily="34" charset="0"/>
              <a:cs typeface="Arial" panose="020B0604020202020204" pitchFamily="34" charset="0"/>
            </a:endParaRPr>
          </a:p>
          <a:p>
            <a:pPr>
              <a:lnSpc>
                <a:spcPct val="100000"/>
              </a:lnSpc>
            </a:pPr>
            <a:endParaRPr lang="es-ES_tradnl" dirty="0"/>
          </a:p>
          <a:p>
            <a:pPr marL="0" indent="0">
              <a:lnSpc>
                <a:spcPct val="100000"/>
              </a:lnSpc>
              <a:buFont typeface="Arial" panose="020B0604020202020204" pitchFamily="34" charset="0"/>
              <a:buNone/>
            </a:pPr>
            <a:endParaRPr lang="es-ES_tradnl" dirty="0"/>
          </a:p>
        </p:txBody>
      </p:sp>
      <p:sp>
        <p:nvSpPr>
          <p:cNvPr id="6" name="CuadroTexto 5">
            <a:extLst>
              <a:ext uri="{FF2B5EF4-FFF2-40B4-BE49-F238E27FC236}">
                <a16:creationId xmlns:a16="http://schemas.microsoft.com/office/drawing/2014/main" id="{A2BF80D9-DF69-3F31-B8BC-F3C897BF67D5}"/>
              </a:ext>
            </a:extLst>
          </p:cNvPr>
          <p:cNvSpPr txBox="1"/>
          <p:nvPr/>
        </p:nvSpPr>
        <p:spPr>
          <a:xfrm>
            <a:off x="6699547" y="1280354"/>
            <a:ext cx="4923493" cy="584775"/>
          </a:xfrm>
          <a:prstGeom prst="rect">
            <a:avLst/>
          </a:prstGeom>
          <a:noFill/>
        </p:spPr>
        <p:txBody>
          <a:bodyPr wrap="square" rtlCol="0">
            <a:spAutoFit/>
          </a:bodyPr>
          <a:lstStyle/>
          <a:p>
            <a:r>
              <a:rPr lang="es-ES_tradnl" sz="1600" b="1" dirty="0">
                <a:solidFill>
                  <a:srgbClr val="0070C0"/>
                </a:solidFill>
                <a:latin typeface="+mn-lt"/>
              </a:rPr>
              <a:t>Figure:</a:t>
            </a:r>
            <a:r>
              <a:rPr lang="es-ES_tradnl" sz="1600" dirty="0">
                <a:solidFill>
                  <a:srgbClr val="0070C0"/>
                </a:solidFill>
                <a:latin typeface="+mn-lt"/>
              </a:rPr>
              <a:t> </a:t>
            </a:r>
            <a:r>
              <a:rPr lang="es-ES_tradnl" sz="1600" dirty="0" err="1">
                <a:solidFill>
                  <a:schemeClr val="tx1"/>
                </a:solidFill>
                <a:latin typeface="+mn-lt"/>
              </a:rPr>
              <a:t>Stylized</a:t>
            </a:r>
            <a:r>
              <a:rPr lang="es-ES_tradnl" sz="1600" dirty="0">
                <a:solidFill>
                  <a:schemeClr val="tx1"/>
                </a:solidFill>
                <a:latin typeface="+mn-lt"/>
              </a:rPr>
              <a:t> </a:t>
            </a:r>
            <a:r>
              <a:rPr lang="es-ES_tradnl" sz="1600" dirty="0" err="1">
                <a:solidFill>
                  <a:schemeClr val="tx1"/>
                </a:solidFill>
                <a:latin typeface="+mn-lt"/>
              </a:rPr>
              <a:t>composition</a:t>
            </a:r>
            <a:r>
              <a:rPr lang="es-ES_tradnl" sz="1600" dirty="0">
                <a:solidFill>
                  <a:schemeClr val="tx1"/>
                </a:solidFill>
                <a:latin typeface="+mn-lt"/>
              </a:rPr>
              <a:t> of </a:t>
            </a:r>
            <a:r>
              <a:rPr lang="es-ES_tradnl" sz="1600" dirty="0" err="1">
                <a:solidFill>
                  <a:schemeClr val="tx1"/>
                </a:solidFill>
                <a:latin typeface="+mn-lt"/>
              </a:rPr>
              <a:t>physical</a:t>
            </a:r>
            <a:r>
              <a:rPr lang="es-ES_tradnl" sz="1600" dirty="0">
                <a:solidFill>
                  <a:schemeClr val="tx1"/>
                </a:solidFill>
                <a:latin typeface="+mn-lt"/>
              </a:rPr>
              <a:t> </a:t>
            </a:r>
            <a:r>
              <a:rPr lang="es-ES_tradnl" sz="1600" dirty="0" err="1">
                <a:solidFill>
                  <a:schemeClr val="tx1"/>
                </a:solidFill>
                <a:latin typeface="+mn-lt"/>
              </a:rPr>
              <a:t>risk</a:t>
            </a:r>
            <a:r>
              <a:rPr lang="es-ES_tradnl" sz="1600" dirty="0">
                <a:solidFill>
                  <a:schemeClr val="tx1"/>
                </a:solidFill>
                <a:latin typeface="+mn-lt"/>
              </a:rPr>
              <a:t> </a:t>
            </a:r>
            <a:r>
              <a:rPr lang="es-ES_tradnl" sz="1600" dirty="0" err="1">
                <a:solidFill>
                  <a:schemeClr val="tx1"/>
                </a:solidFill>
                <a:latin typeface="+mn-lt"/>
              </a:rPr>
              <a:t>indicators</a:t>
            </a:r>
            <a:endParaRPr lang="es-ES_tradnl" sz="1600" dirty="0">
              <a:solidFill>
                <a:schemeClr val="tx1"/>
              </a:solidFill>
              <a:latin typeface="+mn-lt"/>
            </a:endParaRPr>
          </a:p>
        </p:txBody>
      </p:sp>
      <p:pic>
        <p:nvPicPr>
          <p:cNvPr id="12" name="Imagen 11" descr="Diagrama, Dibujo de ingeniería&#10;&#10;Descripción generada automáticamente">
            <a:extLst>
              <a:ext uri="{FF2B5EF4-FFF2-40B4-BE49-F238E27FC236}">
                <a16:creationId xmlns:a16="http://schemas.microsoft.com/office/drawing/2014/main" id="{554D91BB-11BD-CF86-5050-6610D7C4D8E6}"/>
              </a:ext>
            </a:extLst>
          </p:cNvPr>
          <p:cNvPicPr>
            <a:picLocks noChangeAspect="1"/>
          </p:cNvPicPr>
          <p:nvPr/>
        </p:nvPicPr>
        <p:blipFill>
          <a:blip r:embed="rId3"/>
          <a:stretch>
            <a:fillRect/>
          </a:stretch>
        </p:blipFill>
        <p:spPr>
          <a:xfrm>
            <a:off x="6803860" y="1794644"/>
            <a:ext cx="4269503" cy="4111131"/>
          </a:xfrm>
          <a:prstGeom prst="rect">
            <a:avLst/>
          </a:prstGeom>
          <a:ln>
            <a:noFill/>
          </a:ln>
        </p:spPr>
      </p:pic>
      <p:cxnSp>
        <p:nvCxnSpPr>
          <p:cNvPr id="14" name="Conector recto de flecha 13">
            <a:extLst>
              <a:ext uri="{FF2B5EF4-FFF2-40B4-BE49-F238E27FC236}">
                <a16:creationId xmlns:a16="http://schemas.microsoft.com/office/drawing/2014/main" id="{DF9C6F62-9535-84D8-332E-C45510A9DB7E}"/>
              </a:ext>
            </a:extLst>
          </p:cNvPr>
          <p:cNvCxnSpPr>
            <a:cxnSpLocks/>
          </p:cNvCxnSpPr>
          <p:nvPr/>
        </p:nvCxnSpPr>
        <p:spPr>
          <a:xfrm flipV="1">
            <a:off x="11353800" y="2014418"/>
            <a:ext cx="0" cy="2465214"/>
          </a:xfrm>
          <a:prstGeom prst="straightConnector1">
            <a:avLst/>
          </a:prstGeom>
          <a:ln w="38100">
            <a:solidFill>
              <a:schemeClr val="accent2"/>
            </a:solidFill>
            <a:tailEnd type="triangle"/>
          </a:ln>
        </p:spPr>
        <p:style>
          <a:lnRef idx="2">
            <a:schemeClr val="accent1"/>
          </a:lnRef>
          <a:fillRef idx="0">
            <a:schemeClr val="accent1"/>
          </a:fillRef>
          <a:effectRef idx="1">
            <a:schemeClr val="accent1"/>
          </a:effectRef>
          <a:fontRef idx="minor">
            <a:schemeClr val="tx1"/>
          </a:fontRef>
        </p:style>
      </p:cxnSp>
      <p:sp>
        <p:nvSpPr>
          <p:cNvPr id="15" name="CuadroTexto 14">
            <a:extLst>
              <a:ext uri="{FF2B5EF4-FFF2-40B4-BE49-F238E27FC236}">
                <a16:creationId xmlns:a16="http://schemas.microsoft.com/office/drawing/2014/main" id="{4A346456-D4A3-DC9E-6378-32CAD1F868E7}"/>
              </a:ext>
            </a:extLst>
          </p:cNvPr>
          <p:cNvSpPr txBox="1"/>
          <p:nvPr/>
        </p:nvSpPr>
        <p:spPr>
          <a:xfrm rot="19225999">
            <a:off x="9834403" y="5186573"/>
            <a:ext cx="1152880" cy="292388"/>
          </a:xfrm>
          <a:prstGeom prst="rect">
            <a:avLst/>
          </a:prstGeom>
          <a:solidFill>
            <a:schemeClr val="bg1"/>
          </a:solidFill>
          <a:ln>
            <a:noFill/>
          </a:ln>
        </p:spPr>
        <p:txBody>
          <a:bodyPr wrap="none" rtlCol="0">
            <a:spAutoFit/>
          </a:bodyPr>
          <a:lstStyle/>
          <a:p>
            <a:r>
              <a:rPr lang="es-CR" sz="1300" b="1" dirty="0" err="1">
                <a:solidFill>
                  <a:schemeClr val="accent2"/>
                </a:solidFill>
              </a:rPr>
              <a:t>Geolocation</a:t>
            </a:r>
            <a:endParaRPr lang="es-CR" sz="1300" b="1" dirty="0">
              <a:solidFill>
                <a:schemeClr val="accent2"/>
              </a:solidFill>
            </a:endParaRPr>
          </a:p>
        </p:txBody>
      </p:sp>
      <p:sp>
        <p:nvSpPr>
          <p:cNvPr id="16" name="Marcador de contenido 8">
            <a:extLst>
              <a:ext uri="{FF2B5EF4-FFF2-40B4-BE49-F238E27FC236}">
                <a16:creationId xmlns:a16="http://schemas.microsoft.com/office/drawing/2014/main" id="{FCB1FE8D-F908-699A-6F38-748372431F5F}"/>
              </a:ext>
            </a:extLst>
          </p:cNvPr>
          <p:cNvSpPr txBox="1">
            <a:spLocks/>
          </p:cNvSpPr>
          <p:nvPr/>
        </p:nvSpPr>
        <p:spPr>
          <a:xfrm>
            <a:off x="680539" y="3984205"/>
            <a:ext cx="4707601" cy="166134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rgbClr val="00A5C6"/>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00A5C6"/>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00A5C6"/>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00A5C6"/>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00A5C6"/>
              </a:buClr>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2000" dirty="0" err="1"/>
              <a:t>Scope</a:t>
            </a:r>
            <a:r>
              <a:rPr lang="es-ES_tradnl" sz="2000" dirty="0"/>
              <a:t> of the </a:t>
            </a:r>
            <a:r>
              <a:rPr lang="es-ES_tradnl" sz="2000" dirty="0" err="1"/>
              <a:t>indicator</a:t>
            </a:r>
            <a:r>
              <a:rPr lang="es-ES_tradnl" sz="2000" dirty="0"/>
              <a:t> in </a:t>
            </a:r>
            <a:r>
              <a:rPr lang="es-ES_tradnl" sz="2000" dirty="0" err="1"/>
              <a:t>our</a:t>
            </a:r>
            <a:r>
              <a:rPr lang="es-ES_tradnl" sz="2000" dirty="0"/>
              <a:t> </a:t>
            </a:r>
            <a:r>
              <a:rPr lang="es-ES_tradnl" sz="2000" dirty="0" err="1"/>
              <a:t>study</a:t>
            </a:r>
            <a:r>
              <a:rPr lang="es-ES_tradnl" sz="2000" dirty="0"/>
              <a:t>: </a:t>
            </a:r>
          </a:p>
          <a:p>
            <a:pPr lvl="1"/>
            <a:r>
              <a:rPr lang="es-ES_tradnl" b="1" dirty="0" err="1"/>
              <a:t>Hazards</a:t>
            </a:r>
            <a:endParaRPr lang="es-ES_tradnl" b="1" dirty="0"/>
          </a:p>
          <a:p>
            <a:pPr lvl="1"/>
            <a:r>
              <a:rPr lang="es-ES_tradnl" b="1" dirty="0" err="1"/>
              <a:t>Exposure</a:t>
            </a:r>
            <a:endParaRPr lang="es-ES_tradnl" b="1" dirty="0"/>
          </a:p>
          <a:p>
            <a:pPr lvl="1"/>
            <a:r>
              <a:rPr lang="es-ES_tradnl" b="1" dirty="0" err="1"/>
              <a:t>Geolocation</a:t>
            </a:r>
            <a:endParaRPr lang="es-ES_tradnl" b="1" dirty="0"/>
          </a:p>
          <a:p>
            <a:endParaRPr lang="es-ES_tradnl" sz="2000" dirty="0"/>
          </a:p>
          <a:p>
            <a:pPr marL="0" indent="0">
              <a:buFont typeface="Arial" panose="020B0604020202020204" pitchFamily="34" charset="0"/>
              <a:buNone/>
            </a:pPr>
            <a:endParaRPr lang="es-ES_tradnl" sz="2000" dirty="0"/>
          </a:p>
        </p:txBody>
      </p:sp>
      <p:sp>
        <p:nvSpPr>
          <p:cNvPr id="17" name="CuadroTexto 16">
            <a:extLst>
              <a:ext uri="{FF2B5EF4-FFF2-40B4-BE49-F238E27FC236}">
                <a16:creationId xmlns:a16="http://schemas.microsoft.com/office/drawing/2014/main" id="{F39D63A2-4C26-F656-B649-6E73367DEF20}"/>
              </a:ext>
            </a:extLst>
          </p:cNvPr>
          <p:cNvSpPr txBox="1"/>
          <p:nvPr/>
        </p:nvSpPr>
        <p:spPr>
          <a:xfrm>
            <a:off x="6803860" y="6127677"/>
            <a:ext cx="2495228" cy="246221"/>
          </a:xfrm>
          <a:prstGeom prst="rect">
            <a:avLst/>
          </a:prstGeom>
          <a:noFill/>
        </p:spPr>
        <p:txBody>
          <a:bodyPr wrap="square" rtlCol="0">
            <a:spAutoFit/>
          </a:bodyPr>
          <a:lstStyle/>
          <a:p>
            <a:r>
              <a:rPr lang="es-CR" sz="1000" dirty="0" err="1"/>
              <a:t>Source</a:t>
            </a:r>
            <a:r>
              <a:rPr lang="es-CR" sz="1000" dirty="0"/>
              <a:t>: </a:t>
            </a:r>
            <a:r>
              <a:rPr lang="es-CR" sz="1000" dirty="0" err="1"/>
              <a:t>Adapted</a:t>
            </a:r>
            <a:r>
              <a:rPr lang="es-CR" sz="1000" dirty="0"/>
              <a:t> </a:t>
            </a:r>
            <a:r>
              <a:rPr lang="es-CR" sz="1000" dirty="0" err="1"/>
              <a:t>from</a:t>
            </a:r>
            <a:r>
              <a:rPr lang="es-CR" sz="1000" dirty="0"/>
              <a:t> ECB (2023).</a:t>
            </a:r>
          </a:p>
        </p:txBody>
      </p:sp>
      <p:sp>
        <p:nvSpPr>
          <p:cNvPr id="18" name="CuadroTexto 17">
            <a:extLst>
              <a:ext uri="{FF2B5EF4-FFF2-40B4-BE49-F238E27FC236}">
                <a16:creationId xmlns:a16="http://schemas.microsoft.com/office/drawing/2014/main" id="{0A080320-808D-D746-294E-81829A71EDAA}"/>
              </a:ext>
            </a:extLst>
          </p:cNvPr>
          <p:cNvSpPr txBox="1"/>
          <p:nvPr/>
        </p:nvSpPr>
        <p:spPr>
          <a:xfrm>
            <a:off x="565484" y="520943"/>
            <a:ext cx="4267515" cy="553998"/>
          </a:xfrm>
          <a:prstGeom prst="rect">
            <a:avLst/>
          </a:prstGeom>
          <a:noFill/>
        </p:spPr>
        <p:txBody>
          <a:bodyPr wrap="none" rtlCol="0">
            <a:spAutoFit/>
          </a:bodyPr>
          <a:lstStyle/>
          <a:p>
            <a:r>
              <a:rPr lang="en-US" sz="3000" b="1" dirty="0">
                <a:solidFill>
                  <a:srgbClr val="053A64"/>
                </a:solidFill>
              </a:rPr>
              <a:t>Physical risk indicator</a:t>
            </a:r>
          </a:p>
        </p:txBody>
      </p:sp>
    </p:spTree>
    <p:extLst>
      <p:ext uri="{BB962C8B-B14F-4D97-AF65-F5344CB8AC3E}">
        <p14:creationId xmlns:p14="http://schemas.microsoft.com/office/powerpoint/2010/main" val="246564042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down)">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4D08D43-D28B-671E-D45A-9352B5D1B0D8}"/>
              </a:ext>
            </a:extLst>
          </p:cNvPr>
          <p:cNvSpPr txBox="1"/>
          <p:nvPr/>
        </p:nvSpPr>
        <p:spPr>
          <a:xfrm>
            <a:off x="565484" y="520943"/>
            <a:ext cx="5147563" cy="553998"/>
          </a:xfrm>
          <a:prstGeom prst="rect">
            <a:avLst/>
          </a:prstGeom>
          <a:noFill/>
        </p:spPr>
        <p:txBody>
          <a:bodyPr wrap="none" rtlCol="0">
            <a:spAutoFit/>
          </a:bodyPr>
          <a:lstStyle/>
          <a:p>
            <a:r>
              <a:rPr lang="en-US" sz="3000" b="1" dirty="0">
                <a:solidFill>
                  <a:srgbClr val="053A64"/>
                </a:solidFill>
              </a:rPr>
              <a:t>Calculation of the indicator</a:t>
            </a:r>
          </a:p>
        </p:txBody>
      </p:sp>
      <p:sp>
        <p:nvSpPr>
          <p:cNvPr id="5" name="Marcador de número de diapositiva 4">
            <a:extLst>
              <a:ext uri="{FF2B5EF4-FFF2-40B4-BE49-F238E27FC236}">
                <a16:creationId xmlns:a16="http://schemas.microsoft.com/office/drawing/2014/main" id="{F9CFF31B-E0AE-0078-2E8A-10121B3E23D6}"/>
              </a:ext>
            </a:extLst>
          </p:cNvPr>
          <p:cNvSpPr>
            <a:spLocks noGrp="1"/>
          </p:cNvSpPr>
          <p:nvPr>
            <p:ph type="sldNum" sz="quarter" idx="12"/>
          </p:nvPr>
        </p:nvSpPr>
        <p:spPr/>
        <p:txBody>
          <a:bodyPr/>
          <a:lstStyle/>
          <a:p>
            <a:fld id="{0EEA9A39-DF7C-004C-A818-95F07E82331A}" type="slidenum">
              <a:rPr lang="es-CR" smtClean="0"/>
              <a:t>7</a:t>
            </a:fld>
            <a:endParaRPr lang="es-CR"/>
          </a:p>
        </p:txBody>
      </p:sp>
      <mc:AlternateContent xmlns:mc="http://schemas.openxmlformats.org/markup-compatibility/2006" xmlns:a14="http://schemas.microsoft.com/office/drawing/2010/main">
        <mc:Choice Requires="a14">
          <p:sp>
            <p:nvSpPr>
              <p:cNvPr id="7" name="Marcador de contenido 8">
                <a:extLst>
                  <a:ext uri="{FF2B5EF4-FFF2-40B4-BE49-F238E27FC236}">
                    <a16:creationId xmlns:a16="http://schemas.microsoft.com/office/drawing/2014/main" id="{08DA81D0-0352-CFA1-2499-8A335EFDFB94}"/>
                  </a:ext>
                </a:extLst>
              </p:cNvPr>
              <p:cNvSpPr>
                <a:spLocks noGrp="1"/>
              </p:cNvSpPr>
              <p:nvPr>
                <p:ph idx="4294967295"/>
              </p:nvPr>
            </p:nvSpPr>
            <p:spPr>
              <a:xfrm>
                <a:off x="565484" y="1397000"/>
                <a:ext cx="10655300" cy="4779963"/>
              </a:xfrm>
            </p:spPr>
            <p:txBody>
              <a:bodyPr>
                <a:normAutofit fontScale="92500" lnSpcReduction="10000"/>
              </a:bodyPr>
              <a:lstStyle/>
              <a:p>
                <a:pPr>
                  <a:lnSpc>
                    <a:spcPct val="100000"/>
                  </a:lnSpc>
                </a:pPr>
                <a:r>
                  <a:rPr lang="en-US" sz="2400" dirty="0">
                    <a:latin typeface="+mj-lt"/>
                  </a:rPr>
                  <a:t>First dimension: </a:t>
                </a:r>
                <a:r>
                  <a:rPr lang="en-US" sz="2400" b="1" dirty="0">
                    <a:solidFill>
                      <a:srgbClr val="0070C0"/>
                    </a:solidFill>
                    <a:latin typeface="+mj-lt"/>
                  </a:rPr>
                  <a:t>physical hazard.</a:t>
                </a:r>
              </a:p>
              <a:p>
                <a:pPr>
                  <a:lnSpc>
                    <a:spcPct val="100000"/>
                  </a:lnSpc>
                </a:pPr>
                <a:r>
                  <a:rPr lang="en-US" sz="2400" dirty="0">
                    <a:latin typeface="+mj-lt"/>
                  </a:rPr>
                  <a:t>Data: cumulative monthly precipitation by canton (2001-2021). </a:t>
                </a:r>
              </a:p>
              <a:p>
                <a:pPr>
                  <a:lnSpc>
                    <a:spcPct val="100000"/>
                  </a:lnSpc>
                </a:pPr>
                <a:r>
                  <a:rPr lang="en-US" sz="2400" b="1" dirty="0">
                    <a:latin typeface="+mj-lt"/>
                  </a:rPr>
                  <a:t>Excess rainfall events indicator</a:t>
                </a:r>
                <a:r>
                  <a:rPr lang="en-US" sz="2400" dirty="0">
                    <a:latin typeface="+mj-lt"/>
                  </a:rPr>
                  <a:t>: </a:t>
                </a:r>
                <a:r>
                  <a:rPr lang="en-US" sz="2400" dirty="0"/>
                  <a:t>events in which the monthly rainfall level of canton 𝑖 is equal to or greater than its average monthly accumulated rainfall plus two standard deviations</a:t>
                </a:r>
                <a:r>
                  <a:rPr lang="en-US" sz="2400" dirty="0">
                    <a:latin typeface="+mj-lt"/>
                  </a:rPr>
                  <a:t>:</a:t>
                </a:r>
              </a:p>
              <a:p>
                <a:pPr marL="971550" lvl="1" indent="-514350">
                  <a:lnSpc>
                    <a:spcPct val="100000"/>
                  </a:lnSpc>
                  <a:buFont typeface="+mj-lt"/>
                  <a:buAutoNum type="romanLcPeriod"/>
                </a:pPr>
                <a:endParaRPr lang="en-US" dirty="0"/>
              </a:p>
              <a:p>
                <a:pPr marL="457200" lvl="1" indent="0" algn="r">
                  <a:lnSpc>
                    <a:spcPct val="100000"/>
                  </a:lnSpc>
                  <a:buNone/>
                </a:pPr>
                <a14:m>
                  <m:oMath xmlns:m="http://schemas.openxmlformats.org/officeDocument/2006/math">
                    <m:sSub>
                      <m:sSubPr>
                        <m:ctrlPr>
                          <a:rPr lang="en-US" i="1" smtClean="0">
                            <a:latin typeface="Cambria Math" panose="02040503050406030204" pitchFamily="18" charset="0"/>
                            <a:cs typeface="Calibri Light" panose="020F0302020204030204" pitchFamily="34" charset="0"/>
                          </a:rPr>
                        </m:ctrlPr>
                      </m:sSubPr>
                      <m:e>
                        <m:r>
                          <a:rPr lang="en-US" i="1">
                            <a:latin typeface="Cambria Math" panose="02040503050406030204" pitchFamily="18" charset="0"/>
                            <a:ea typeface="Calibri" panose="020F0502020204030204" pitchFamily="34" charset="0"/>
                            <a:cs typeface="Calibri Light" panose="020F0302020204030204" pitchFamily="34" charset="0"/>
                          </a:rPr>
                          <m:t>𝐼𝑛𝑑𝑖𝑐𝑎</m:t>
                        </m:r>
                        <m:r>
                          <a:rPr lang="en-US" i="1" smtClean="0">
                            <a:latin typeface="Cambria Math" panose="02040503050406030204" pitchFamily="18" charset="0"/>
                            <a:ea typeface="Calibri" panose="020F0502020204030204" pitchFamily="34" charset="0"/>
                            <a:cs typeface="Calibri Light" panose="020F0302020204030204" pitchFamily="34" charset="0"/>
                          </a:rPr>
                          <m:t>𝑡</m:t>
                        </m:r>
                        <m:r>
                          <a:rPr lang="en-US" i="1">
                            <a:latin typeface="Cambria Math" panose="02040503050406030204" pitchFamily="18" charset="0"/>
                            <a:ea typeface="Calibri" panose="020F0502020204030204" pitchFamily="34" charset="0"/>
                            <a:cs typeface="Calibri Light" panose="020F0302020204030204" pitchFamily="34" charset="0"/>
                          </a:rPr>
                          <m:t>𝑜𝑟</m:t>
                        </m:r>
                      </m:e>
                      <m:sub>
                        <m:r>
                          <a:rPr lang="en-US" i="1" smtClean="0">
                            <a:latin typeface="Cambria Math" panose="02040503050406030204" pitchFamily="18" charset="0"/>
                            <a:ea typeface="Calibri" panose="020F0502020204030204" pitchFamily="34" charset="0"/>
                            <a:cs typeface="Calibri Light" panose="020F0302020204030204" pitchFamily="34" charset="0"/>
                          </a:rPr>
                          <m:t>𝑖</m:t>
                        </m:r>
                        <m:r>
                          <a:rPr lang="en-US" i="1">
                            <a:latin typeface="Cambria Math" panose="02040503050406030204" pitchFamily="18" charset="0"/>
                            <a:ea typeface="Calibri" panose="020F0502020204030204" pitchFamily="34" charset="0"/>
                            <a:cs typeface="Calibri Light" panose="020F0302020204030204" pitchFamily="34" charset="0"/>
                          </a:rPr>
                          <m:t>,</m:t>
                        </m:r>
                        <m:r>
                          <a:rPr lang="en-US" i="1">
                            <a:latin typeface="Cambria Math" panose="02040503050406030204" pitchFamily="18" charset="0"/>
                            <a:ea typeface="Calibri" panose="020F0502020204030204" pitchFamily="34" charset="0"/>
                            <a:cs typeface="Calibri Light" panose="020F0302020204030204" pitchFamily="34" charset="0"/>
                          </a:rPr>
                          <m:t>𝑚</m:t>
                        </m:r>
                        <m:r>
                          <a:rPr lang="en-US" i="1">
                            <a:latin typeface="Cambria Math" panose="02040503050406030204" pitchFamily="18" charset="0"/>
                            <a:ea typeface="Calibri" panose="020F0502020204030204" pitchFamily="34" charset="0"/>
                            <a:cs typeface="Calibri Light" panose="020F0302020204030204" pitchFamily="34" charset="0"/>
                          </a:rPr>
                          <m:t>,</m:t>
                        </m:r>
                        <m:r>
                          <a:rPr lang="en-US" i="1">
                            <a:latin typeface="Cambria Math" panose="02040503050406030204" pitchFamily="18" charset="0"/>
                            <a:ea typeface="Calibri" panose="020F0502020204030204" pitchFamily="34" charset="0"/>
                            <a:cs typeface="Calibri Light" panose="020F0302020204030204" pitchFamily="34" charset="0"/>
                          </a:rPr>
                          <m:t>𝑦</m:t>
                        </m:r>
                      </m:sub>
                    </m:sSub>
                    <m:r>
                      <a:rPr lang="en-US" i="1">
                        <a:latin typeface="Cambria Math" panose="02040503050406030204" pitchFamily="18" charset="0"/>
                        <a:ea typeface="Calibri" panose="020F0502020204030204" pitchFamily="34" charset="0"/>
                        <a:cs typeface="Calibri Light" panose="020F0302020204030204" pitchFamily="34" charset="0"/>
                      </a:rPr>
                      <m:t>=</m:t>
                    </m:r>
                    <m:f>
                      <m:fPr>
                        <m:ctrlPr>
                          <a:rPr lang="en-US" i="1" smtClean="0">
                            <a:latin typeface="Cambria Math" panose="02040503050406030204" pitchFamily="18" charset="0"/>
                            <a:cs typeface="Calibri Light" panose="020F0302020204030204" pitchFamily="34" charset="0"/>
                          </a:rPr>
                        </m:ctrlPr>
                      </m:fPr>
                      <m:num>
                        <m:sSub>
                          <m:sSubPr>
                            <m:ctrlPr>
                              <a:rPr lang="en-US" i="1" smtClean="0">
                                <a:latin typeface="Cambria Math" panose="02040503050406030204" pitchFamily="18" charset="0"/>
                                <a:cs typeface="Calibri Light" panose="020F0302020204030204" pitchFamily="34" charset="0"/>
                              </a:rPr>
                            </m:ctrlPr>
                          </m:sSubPr>
                          <m:e>
                            <m:r>
                              <a:rPr lang="en-US" i="1">
                                <a:latin typeface="Cambria Math" panose="02040503050406030204" pitchFamily="18" charset="0"/>
                                <a:ea typeface="Calibri" panose="020F0502020204030204" pitchFamily="34" charset="0"/>
                                <a:cs typeface="Calibri Light" panose="020F0302020204030204" pitchFamily="34" charset="0"/>
                              </a:rPr>
                              <m:t>𝑜𝑏𝑠𝑒𝑟𝑣𝑒𝑑</m:t>
                            </m:r>
                            <m:r>
                              <a:rPr lang="en-US" i="1">
                                <a:latin typeface="Cambria Math" panose="02040503050406030204" pitchFamily="18" charset="0"/>
                                <a:ea typeface="Calibri" panose="020F0502020204030204" pitchFamily="34" charset="0"/>
                                <a:cs typeface="Calibri Light" panose="020F0302020204030204" pitchFamily="34" charset="0"/>
                              </a:rPr>
                              <m:t>_</m:t>
                            </m:r>
                            <m:r>
                              <a:rPr lang="en-US" i="1">
                                <a:latin typeface="Cambria Math" panose="02040503050406030204" pitchFamily="18" charset="0"/>
                                <a:ea typeface="Calibri" panose="020F0502020204030204" pitchFamily="34" charset="0"/>
                                <a:cs typeface="Calibri Light" panose="020F0302020204030204" pitchFamily="34" charset="0"/>
                              </a:rPr>
                              <m:t>𝑝𝑟𝑒𝑐𝑖𝑝𝑖𝑡𝑎𝑡𝑖𝑜𝑛</m:t>
                            </m:r>
                          </m:e>
                          <m:sub>
                            <m:r>
                              <a:rPr lang="en-US" i="1" smtClean="0">
                                <a:latin typeface="Cambria Math" panose="02040503050406030204" pitchFamily="18" charset="0"/>
                                <a:ea typeface="Calibri" panose="020F0502020204030204" pitchFamily="34" charset="0"/>
                                <a:cs typeface="Calibri Light" panose="020F0302020204030204" pitchFamily="34" charset="0"/>
                              </a:rPr>
                              <m:t>𝑖</m:t>
                            </m:r>
                            <m:r>
                              <a:rPr lang="en-US" i="1">
                                <a:latin typeface="Cambria Math" panose="02040503050406030204" pitchFamily="18" charset="0"/>
                                <a:ea typeface="Calibri" panose="020F0502020204030204" pitchFamily="34" charset="0"/>
                                <a:cs typeface="Calibri Light" panose="020F0302020204030204" pitchFamily="34" charset="0"/>
                              </a:rPr>
                              <m:t>,</m:t>
                            </m:r>
                            <m:r>
                              <a:rPr lang="en-US" i="1">
                                <a:latin typeface="Cambria Math" panose="02040503050406030204" pitchFamily="18" charset="0"/>
                                <a:ea typeface="Calibri" panose="020F0502020204030204" pitchFamily="34" charset="0"/>
                                <a:cs typeface="Calibri Light" panose="020F0302020204030204" pitchFamily="34" charset="0"/>
                              </a:rPr>
                              <m:t>𝑚</m:t>
                            </m:r>
                            <m:r>
                              <a:rPr lang="en-US" i="1">
                                <a:latin typeface="Cambria Math" panose="02040503050406030204" pitchFamily="18" charset="0"/>
                                <a:ea typeface="Calibri" panose="020F0502020204030204" pitchFamily="34" charset="0"/>
                                <a:cs typeface="Calibri Light" panose="020F0302020204030204" pitchFamily="34" charset="0"/>
                              </a:rPr>
                              <m:t>,</m:t>
                            </m:r>
                            <m:r>
                              <a:rPr lang="en-US" i="1">
                                <a:latin typeface="Cambria Math" panose="02040503050406030204" pitchFamily="18" charset="0"/>
                                <a:ea typeface="Calibri" panose="020F0502020204030204" pitchFamily="34" charset="0"/>
                                <a:cs typeface="Calibri Light" panose="020F0302020204030204" pitchFamily="34" charset="0"/>
                              </a:rPr>
                              <m:t>𝑦</m:t>
                            </m:r>
                          </m:sub>
                        </m:sSub>
                        <m:r>
                          <a:rPr lang="en-US" i="1">
                            <a:latin typeface="Cambria Math" panose="02040503050406030204" pitchFamily="18" charset="0"/>
                            <a:ea typeface="Calibri" panose="020F0502020204030204" pitchFamily="34" charset="0"/>
                            <a:cs typeface="Calibri Light" panose="020F0302020204030204" pitchFamily="34" charset="0"/>
                          </a:rPr>
                          <m:t>−</m:t>
                        </m:r>
                        <m:sSub>
                          <m:sSubPr>
                            <m:ctrlPr>
                              <a:rPr lang="en-US" i="1" smtClean="0">
                                <a:latin typeface="Cambria Math" panose="02040503050406030204" pitchFamily="18" charset="0"/>
                                <a:cs typeface="Calibri Light" panose="020F0302020204030204" pitchFamily="34" charset="0"/>
                              </a:rPr>
                            </m:ctrlPr>
                          </m:sSubPr>
                          <m:e>
                            <m:r>
                              <a:rPr lang="en-US" i="1" smtClean="0">
                                <a:latin typeface="Cambria Math" panose="02040503050406030204" pitchFamily="18" charset="0"/>
                                <a:ea typeface="Calibri" panose="020F0502020204030204" pitchFamily="34" charset="0"/>
                                <a:cs typeface="Calibri Light" panose="020F0302020204030204" pitchFamily="34" charset="0"/>
                              </a:rPr>
                              <m:t>𝑎𝑣𝑒𝑟𝑎𝑔𝑒</m:t>
                            </m:r>
                            <m:r>
                              <a:rPr lang="en-US" i="1">
                                <a:latin typeface="Cambria Math" panose="02040503050406030204" pitchFamily="18" charset="0"/>
                                <a:ea typeface="Calibri" panose="020F0502020204030204" pitchFamily="34" charset="0"/>
                                <a:cs typeface="Calibri Light" panose="020F0302020204030204" pitchFamily="34" charset="0"/>
                              </a:rPr>
                              <m:t>_</m:t>
                            </m:r>
                            <m:r>
                              <a:rPr lang="en-US" i="1">
                                <a:latin typeface="Cambria Math" panose="02040503050406030204" pitchFamily="18" charset="0"/>
                                <a:ea typeface="Calibri" panose="020F0502020204030204" pitchFamily="34" charset="0"/>
                                <a:cs typeface="Calibri Light" panose="020F0302020204030204" pitchFamily="34" charset="0"/>
                              </a:rPr>
                              <m:t>𝑝𝑟𝑒𝑐𝑖𝑝𝑖𝑡𝑎𝑡𝑖𝑜𝑛</m:t>
                            </m:r>
                          </m:e>
                          <m:sub>
                            <m:r>
                              <a:rPr lang="en-US" i="1" smtClean="0">
                                <a:latin typeface="Cambria Math" panose="02040503050406030204" pitchFamily="18" charset="0"/>
                                <a:ea typeface="Calibri" panose="020F0502020204030204" pitchFamily="34" charset="0"/>
                                <a:cs typeface="Calibri Light" panose="020F0302020204030204" pitchFamily="34" charset="0"/>
                              </a:rPr>
                              <m:t>𝑖</m:t>
                            </m:r>
                            <m:r>
                              <a:rPr lang="en-US" i="1">
                                <a:latin typeface="Cambria Math" panose="02040503050406030204" pitchFamily="18" charset="0"/>
                                <a:ea typeface="Calibri" panose="020F0502020204030204" pitchFamily="34" charset="0"/>
                                <a:cs typeface="Calibri Light" panose="020F0302020204030204" pitchFamily="34" charset="0"/>
                              </a:rPr>
                              <m:t>,</m:t>
                            </m:r>
                            <m:r>
                              <a:rPr lang="en-US" i="1">
                                <a:latin typeface="Cambria Math" panose="02040503050406030204" pitchFamily="18" charset="0"/>
                                <a:ea typeface="Calibri" panose="020F0502020204030204" pitchFamily="34" charset="0"/>
                                <a:cs typeface="Calibri Light" panose="020F0302020204030204" pitchFamily="34" charset="0"/>
                              </a:rPr>
                              <m:t>𝑚</m:t>
                            </m:r>
                          </m:sub>
                        </m:sSub>
                      </m:num>
                      <m:den>
                        <m:sSub>
                          <m:sSubPr>
                            <m:ctrlPr>
                              <a:rPr lang="en-US" i="1" smtClean="0">
                                <a:latin typeface="Cambria Math" panose="02040503050406030204" pitchFamily="18" charset="0"/>
                                <a:cs typeface="Calibri Light" panose="020F0302020204030204" pitchFamily="34" charset="0"/>
                              </a:rPr>
                            </m:ctrlPr>
                          </m:sSubPr>
                          <m:e>
                            <m:r>
                              <a:rPr lang="en-US" i="1">
                                <a:latin typeface="Cambria Math" panose="02040503050406030204" pitchFamily="18" charset="0"/>
                                <a:ea typeface="Calibri" panose="020F0502020204030204" pitchFamily="34" charset="0"/>
                                <a:cs typeface="Calibri Light" panose="020F0302020204030204" pitchFamily="34" charset="0"/>
                              </a:rPr>
                              <m:t>𝑠𝑡𝑎𝑛𝑑𝑎𝑟𝑑</m:t>
                            </m:r>
                            <m:r>
                              <a:rPr lang="en-US" i="1">
                                <a:latin typeface="Cambria Math" panose="02040503050406030204" pitchFamily="18" charset="0"/>
                                <a:ea typeface="Calibri" panose="020F0502020204030204" pitchFamily="34" charset="0"/>
                                <a:cs typeface="Calibri Light" panose="020F0302020204030204" pitchFamily="34" charset="0"/>
                              </a:rPr>
                              <m:t>_</m:t>
                            </m:r>
                            <m:r>
                              <a:rPr lang="en-US" i="1">
                                <a:latin typeface="Cambria Math" panose="02040503050406030204" pitchFamily="18" charset="0"/>
                                <a:ea typeface="Calibri" panose="020F0502020204030204" pitchFamily="34" charset="0"/>
                                <a:cs typeface="Calibri Light" panose="020F0302020204030204" pitchFamily="34" charset="0"/>
                              </a:rPr>
                              <m:t>𝑑𝑒𝑣𝑖𝑎𝑡𝑖𝑜𝑛</m:t>
                            </m:r>
                            <m:r>
                              <a:rPr lang="en-US" i="1">
                                <a:latin typeface="Cambria Math" panose="02040503050406030204" pitchFamily="18" charset="0"/>
                                <a:ea typeface="Calibri" panose="020F0502020204030204" pitchFamily="34" charset="0"/>
                                <a:cs typeface="Calibri Light" panose="020F0302020204030204" pitchFamily="34" charset="0"/>
                              </a:rPr>
                              <m:t>_</m:t>
                            </m:r>
                            <m:r>
                              <a:rPr lang="en-US" i="1">
                                <a:latin typeface="Cambria Math" panose="02040503050406030204" pitchFamily="18" charset="0"/>
                                <a:ea typeface="Calibri" panose="020F0502020204030204" pitchFamily="34" charset="0"/>
                                <a:cs typeface="Calibri Light" panose="020F0302020204030204" pitchFamily="34" charset="0"/>
                              </a:rPr>
                              <m:t>𝑝𝑟𝑒𝑐𝑖𝑝𝑖𝑡𝑎𝑡𝑖𝑜𝑛</m:t>
                            </m:r>
                          </m:e>
                          <m:sub>
                            <m:r>
                              <a:rPr lang="en-US" i="1" smtClean="0">
                                <a:latin typeface="Cambria Math" panose="02040503050406030204" pitchFamily="18" charset="0"/>
                                <a:ea typeface="Calibri" panose="020F0502020204030204" pitchFamily="34" charset="0"/>
                                <a:cs typeface="Calibri Light" panose="020F0302020204030204" pitchFamily="34" charset="0"/>
                              </a:rPr>
                              <m:t>𝑖</m:t>
                            </m:r>
                            <m:r>
                              <a:rPr lang="en-US" i="1">
                                <a:latin typeface="Cambria Math" panose="02040503050406030204" pitchFamily="18" charset="0"/>
                                <a:ea typeface="Calibri" panose="020F0502020204030204" pitchFamily="34" charset="0"/>
                                <a:cs typeface="Calibri Light" panose="020F0302020204030204" pitchFamily="34" charset="0"/>
                              </a:rPr>
                              <m:t>,</m:t>
                            </m:r>
                            <m:r>
                              <a:rPr lang="en-US" i="1">
                                <a:latin typeface="Cambria Math" panose="02040503050406030204" pitchFamily="18" charset="0"/>
                                <a:ea typeface="Calibri" panose="020F0502020204030204" pitchFamily="34" charset="0"/>
                                <a:cs typeface="Calibri Light" panose="020F0302020204030204" pitchFamily="34" charset="0"/>
                              </a:rPr>
                              <m:t>𝑚</m:t>
                            </m:r>
                          </m:sub>
                        </m:sSub>
                      </m:den>
                    </m:f>
                  </m:oMath>
                </a14:m>
                <a:r>
                  <a:rPr lang="en-US" b="1" dirty="0">
                    <a:ea typeface="Calibri" panose="020F0502020204030204" pitchFamily="34" charset="0"/>
                    <a:cs typeface="Calibri Light" panose="020F0302020204030204" pitchFamily="34" charset="0"/>
                  </a:rPr>
                  <a:t>           </a:t>
                </a:r>
                <a:r>
                  <a:rPr lang="en-US" dirty="0">
                    <a:ea typeface="Calibri" panose="020F0502020204030204" pitchFamily="34" charset="0"/>
                    <a:cs typeface="Calibri Light" panose="020F0302020204030204" pitchFamily="34" charset="0"/>
                  </a:rPr>
                  <a:t>(1)</a:t>
                </a:r>
              </a:p>
              <a:p>
                <a:pPr marL="457200" lvl="1" indent="0" algn="r">
                  <a:lnSpc>
                    <a:spcPct val="100000"/>
                  </a:lnSpc>
                  <a:buNone/>
                </a:pPr>
                <a:endParaRPr lang="en-US" sz="1300" b="1" dirty="0">
                  <a:ea typeface="Calibri" panose="020F0502020204030204" pitchFamily="34" charset="0"/>
                  <a:cs typeface="Calibri Light" panose="020F0302020204030204" pitchFamily="34" charset="0"/>
                </a:endParaRPr>
              </a:p>
              <a:p>
                <a:pPr marL="457200" lvl="1" indent="0" algn="r">
                  <a:lnSpc>
                    <a:spcPct val="100000"/>
                  </a:lnSpc>
                  <a:buNone/>
                </a:pPr>
                <a14:m>
                  <m:oMath xmlns:m="http://schemas.openxmlformats.org/officeDocument/2006/math">
                    <m:sSub>
                      <m:sSubPr>
                        <m:ctrlPr>
                          <a:rPr lang="en-US" i="1">
                            <a:latin typeface="Cambria Math" panose="02040503050406030204" pitchFamily="18" charset="0"/>
                            <a:cs typeface="Calibri Light" panose="020F0302020204030204" pitchFamily="34" charset="0"/>
                          </a:rPr>
                        </m:ctrlPr>
                      </m:sSubPr>
                      <m:e>
                        <m:r>
                          <a:rPr lang="en-US" i="1" smtClean="0">
                            <a:latin typeface="Cambria Math" panose="02040503050406030204" pitchFamily="18" charset="0"/>
                            <a:cs typeface="Calibri Light" panose="020F0302020204030204" pitchFamily="34" charset="0"/>
                          </a:rPr>
                          <m:t>𝑛</m:t>
                        </m:r>
                      </m:e>
                      <m:sub>
                        <m:r>
                          <a:rPr lang="en-US" i="1" smtClean="0">
                            <a:latin typeface="Cambria Math" panose="02040503050406030204" pitchFamily="18" charset="0"/>
                            <a:cs typeface="Calibri Light" panose="020F0302020204030204" pitchFamily="34" charset="0"/>
                          </a:rPr>
                          <m:t>𝑖</m:t>
                        </m:r>
                      </m:sub>
                    </m:sSub>
                    <m:r>
                      <a:rPr lang="en-US" i="1">
                        <a:latin typeface="Cambria Math" panose="02040503050406030204" pitchFamily="18" charset="0"/>
                        <a:ea typeface="Calibri" panose="020F0502020204030204" pitchFamily="34" charset="0"/>
                        <a:cs typeface="Calibri Light" panose="020F0302020204030204" pitchFamily="34" charset="0"/>
                      </a:rPr>
                      <m:t>=</m:t>
                    </m:r>
                    <m:nary>
                      <m:naryPr>
                        <m:chr m:val="∑"/>
                        <m:limLoc m:val="undOvr"/>
                        <m:subHide m:val="on"/>
                        <m:supHide m:val="on"/>
                        <m:ctrlPr>
                          <a:rPr lang="en-US" i="1" smtClean="0">
                            <a:latin typeface="Cambria Math" panose="02040503050406030204" pitchFamily="18" charset="0"/>
                            <a:cs typeface="Calibri Light" panose="020F0302020204030204" pitchFamily="34" charset="0"/>
                          </a:rPr>
                        </m:ctrlPr>
                      </m:naryPr>
                      <m:sub/>
                      <m:sup/>
                      <m:e>
                        <m:sSub>
                          <m:sSubPr>
                            <m:ctrlPr>
                              <a:rPr lang="en-US" i="1" smtClean="0">
                                <a:latin typeface="Cambria Math" panose="02040503050406030204" pitchFamily="18" charset="0"/>
                                <a:cs typeface="Calibri Light" panose="020F0302020204030204" pitchFamily="34" charset="0"/>
                              </a:rPr>
                            </m:ctrlPr>
                          </m:sSubPr>
                          <m:e>
                            <m:r>
                              <a:rPr lang="en-US" i="1">
                                <a:latin typeface="Cambria Math" panose="02040503050406030204" pitchFamily="18" charset="0"/>
                                <a:ea typeface="Calibri" panose="020F0502020204030204" pitchFamily="34" charset="0"/>
                                <a:cs typeface="Calibri Light" panose="020F0302020204030204" pitchFamily="34" charset="0"/>
                              </a:rPr>
                              <m:t>𝐼𝑛𝑑𝑖𝑐𝑎𝑡𝑜𝑟</m:t>
                            </m:r>
                          </m:e>
                          <m:sub>
                            <m:r>
                              <a:rPr lang="en-US" i="1" smtClean="0">
                                <a:latin typeface="Cambria Math" panose="02040503050406030204" pitchFamily="18" charset="0"/>
                                <a:ea typeface="Calibri" panose="020F0502020204030204" pitchFamily="34" charset="0"/>
                                <a:cs typeface="Calibri Light" panose="020F0302020204030204" pitchFamily="34" charset="0"/>
                              </a:rPr>
                              <m:t>𝑖</m:t>
                            </m:r>
                            <m:r>
                              <a:rPr lang="en-US" i="1">
                                <a:latin typeface="Cambria Math" panose="02040503050406030204" pitchFamily="18" charset="0"/>
                                <a:ea typeface="Calibri" panose="020F0502020204030204" pitchFamily="34" charset="0"/>
                                <a:cs typeface="Calibri Light" panose="020F0302020204030204" pitchFamily="34" charset="0"/>
                              </a:rPr>
                              <m:t>,</m:t>
                            </m:r>
                            <m:r>
                              <a:rPr lang="en-US" i="1">
                                <a:latin typeface="Cambria Math" panose="02040503050406030204" pitchFamily="18" charset="0"/>
                                <a:ea typeface="Calibri" panose="020F0502020204030204" pitchFamily="34" charset="0"/>
                                <a:cs typeface="Calibri Light" panose="020F0302020204030204" pitchFamily="34" charset="0"/>
                              </a:rPr>
                              <m:t>𝑚</m:t>
                            </m:r>
                            <m:r>
                              <a:rPr lang="en-US" i="1">
                                <a:latin typeface="Cambria Math" panose="02040503050406030204" pitchFamily="18" charset="0"/>
                                <a:ea typeface="Calibri" panose="020F0502020204030204" pitchFamily="34" charset="0"/>
                                <a:cs typeface="Calibri Light" panose="020F0302020204030204" pitchFamily="34" charset="0"/>
                              </a:rPr>
                              <m:t>,</m:t>
                            </m:r>
                            <m:r>
                              <a:rPr lang="en-US" i="1">
                                <a:latin typeface="Cambria Math" panose="02040503050406030204" pitchFamily="18" charset="0"/>
                                <a:ea typeface="Calibri" panose="020F0502020204030204" pitchFamily="34" charset="0"/>
                                <a:cs typeface="Calibri Light" panose="020F0302020204030204" pitchFamily="34" charset="0"/>
                              </a:rPr>
                              <m:t>𝑦</m:t>
                            </m:r>
                          </m:sub>
                        </m:sSub>
                      </m:e>
                    </m:nary>
                    <m:r>
                      <a:rPr lang="en-US" i="1">
                        <a:latin typeface="Cambria Math" panose="02040503050406030204" pitchFamily="18" charset="0"/>
                        <a:ea typeface="Calibri" panose="020F0502020204030204" pitchFamily="34" charset="0"/>
                        <a:cs typeface="Calibri Light" panose="020F0302020204030204" pitchFamily="34" charset="0"/>
                      </a:rPr>
                      <m:t> ≥2</m:t>
                    </m:r>
                    <m:r>
                      <a:rPr lang="en-US" i="1" smtClean="0">
                        <a:latin typeface="Cambria Math" panose="02040503050406030204" pitchFamily="18" charset="0"/>
                        <a:ea typeface="Calibri" panose="020F0502020204030204" pitchFamily="34" charset="0"/>
                        <a:cs typeface="Calibri Light" panose="020F0302020204030204" pitchFamily="34" charset="0"/>
                      </a:rPr>
                      <m:t>;</m:t>
                    </m:r>
                  </m:oMath>
                </a14:m>
                <a:r>
                  <a:rPr lang="en-US" b="1" dirty="0"/>
                  <a:t>                                        </a:t>
                </a:r>
                <a:r>
                  <a:rPr lang="en-US" dirty="0"/>
                  <a:t>(2)</a:t>
                </a:r>
              </a:p>
              <a:p>
                <a:pPr marL="457200" lvl="1" indent="0" algn="r">
                  <a:buNone/>
                </a:pPr>
                <a:endParaRPr lang="en-US" dirty="0">
                  <a:latin typeface="+mj-lt"/>
                </a:endParaRPr>
              </a:p>
              <a:p>
                <a:pPr marL="0" indent="0">
                  <a:buNone/>
                </a:pPr>
                <a:r>
                  <a:rPr lang="en-US" sz="2400" dirty="0">
                    <a:latin typeface="+mj-lt"/>
                  </a:rPr>
                  <a:t>where</a:t>
                </a:r>
                <a:r>
                  <a:rPr lang="en-US" sz="2400" i="1" dirty="0">
                    <a:latin typeface="+mj-lt"/>
                  </a:rPr>
                  <a:t> </a:t>
                </a:r>
                <a14:m>
                  <m:oMath xmlns:m="http://schemas.openxmlformats.org/officeDocument/2006/math">
                    <m:r>
                      <a:rPr lang="en-US" sz="2400" i="1" smtClean="0">
                        <a:latin typeface="Cambria Math" panose="02040503050406030204" pitchFamily="18" charset="0"/>
                      </a:rPr>
                      <m:t>𝑛</m:t>
                    </m:r>
                  </m:oMath>
                </a14:m>
                <a:r>
                  <a:rPr lang="en-US" sz="2400" dirty="0">
                    <a:latin typeface="+mj-lt"/>
                  </a:rPr>
                  <a:t> </a:t>
                </a:r>
                <a:r>
                  <a:rPr lang="en-US" sz="2400" dirty="0"/>
                  <a:t>is the number of times the indicator rule is exceeded</a:t>
                </a:r>
                <a:r>
                  <a:rPr lang="en-US" sz="2400" dirty="0">
                    <a:latin typeface="+mj-lt"/>
                  </a:rPr>
                  <a:t>,</a:t>
                </a:r>
                <a:r>
                  <a:rPr lang="en-US" sz="2400" i="1" dirty="0">
                    <a:latin typeface="+mj-lt"/>
                  </a:rPr>
                  <a:t> </a:t>
                </a:r>
                <a14:m>
                  <m:oMath xmlns:m="http://schemas.openxmlformats.org/officeDocument/2006/math">
                    <m:r>
                      <a:rPr lang="en-US" sz="2400" i="1" smtClean="0">
                        <a:latin typeface="Cambria Math" panose="02040503050406030204" pitchFamily="18" charset="0"/>
                      </a:rPr>
                      <m:t>𝑖</m:t>
                    </m:r>
                  </m:oMath>
                </a14:m>
                <a:r>
                  <a:rPr lang="en-US" sz="2400" i="1" dirty="0">
                    <a:latin typeface="+mj-lt"/>
                  </a:rPr>
                  <a:t> </a:t>
                </a:r>
                <a:r>
                  <a:rPr lang="en-US" sz="2400" dirty="0">
                    <a:latin typeface="+mj-lt"/>
                  </a:rPr>
                  <a:t>is the canton, </a:t>
                </a:r>
                <a14:m>
                  <m:oMath xmlns:m="http://schemas.openxmlformats.org/officeDocument/2006/math">
                    <m:r>
                      <a:rPr lang="en-US" sz="2400" i="1" smtClean="0">
                        <a:latin typeface="Cambria Math" panose="02040503050406030204" pitchFamily="18" charset="0"/>
                      </a:rPr>
                      <m:t>𝑚</m:t>
                    </m:r>
                  </m:oMath>
                </a14:m>
                <a:r>
                  <a:rPr lang="en-US" sz="2400" dirty="0">
                    <a:latin typeface="+mj-lt"/>
                  </a:rPr>
                  <a:t> is the month and </a:t>
                </a:r>
                <a14:m>
                  <m:oMath xmlns:m="http://schemas.openxmlformats.org/officeDocument/2006/math">
                    <m:r>
                      <a:rPr lang="en-US" sz="2400" i="1" smtClean="0">
                        <a:latin typeface="Cambria Math" panose="02040503050406030204" pitchFamily="18" charset="0"/>
                      </a:rPr>
                      <m:t>𝑦</m:t>
                    </m:r>
                  </m:oMath>
                </a14:m>
                <a:r>
                  <a:rPr lang="en-US" sz="2400" dirty="0">
                    <a:latin typeface="+mj-lt"/>
                  </a:rPr>
                  <a:t> is the year. </a:t>
                </a:r>
              </a:p>
              <a:p>
                <a:endParaRPr lang="es-ES_tradnl" sz="2000" dirty="0"/>
              </a:p>
              <a:p>
                <a:pPr>
                  <a:lnSpc>
                    <a:spcPct val="100000"/>
                  </a:lnSpc>
                </a:pPr>
                <a:endParaRPr lang="es-ES_tradnl" sz="2000" dirty="0"/>
              </a:p>
            </p:txBody>
          </p:sp>
        </mc:Choice>
        <mc:Fallback xmlns="">
          <p:sp>
            <p:nvSpPr>
              <p:cNvPr id="7" name="Marcador de contenido 8">
                <a:extLst>
                  <a:ext uri="{FF2B5EF4-FFF2-40B4-BE49-F238E27FC236}">
                    <a16:creationId xmlns:a16="http://schemas.microsoft.com/office/drawing/2014/main" id="{08DA81D0-0352-CFA1-2499-8A335EFDFB94}"/>
                  </a:ext>
                </a:extLst>
              </p:cNvPr>
              <p:cNvSpPr>
                <a:spLocks noGrp="1" noRot="1" noChangeAspect="1" noMove="1" noResize="1" noEditPoints="1" noAdjustHandles="1" noChangeArrowheads="1" noChangeShapeType="1" noTextEdit="1"/>
              </p:cNvSpPr>
              <p:nvPr>
                <p:ph idx="4294967295"/>
              </p:nvPr>
            </p:nvSpPr>
            <p:spPr>
              <a:xfrm>
                <a:off x="565484" y="1397000"/>
                <a:ext cx="10655300" cy="4779963"/>
              </a:xfrm>
              <a:blipFill>
                <a:blip r:embed="rId3"/>
                <a:stretch>
                  <a:fillRect l="-744" t="-1531" r="-744"/>
                </a:stretch>
              </a:blipFill>
            </p:spPr>
            <p:txBody>
              <a:bodyPr/>
              <a:lstStyle/>
              <a:p>
                <a:r>
                  <a:rPr lang="es-CR">
                    <a:noFill/>
                  </a:rPr>
                  <a:t> </a:t>
                </a:r>
              </a:p>
            </p:txBody>
          </p:sp>
        </mc:Fallback>
      </mc:AlternateContent>
    </p:spTree>
    <p:extLst>
      <p:ext uri="{BB962C8B-B14F-4D97-AF65-F5344CB8AC3E}">
        <p14:creationId xmlns:p14="http://schemas.microsoft.com/office/powerpoint/2010/main" val="358733893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1E125333-DB3A-9952-1669-6E44007F6BF9}"/>
              </a:ext>
            </a:extLst>
          </p:cNvPr>
          <p:cNvSpPr>
            <a:spLocks noGrp="1"/>
          </p:cNvSpPr>
          <p:nvPr>
            <p:ph type="sldNum" sz="quarter" idx="12"/>
          </p:nvPr>
        </p:nvSpPr>
        <p:spPr/>
        <p:txBody>
          <a:bodyPr/>
          <a:lstStyle/>
          <a:p>
            <a:fld id="{4C4FEAE9-8A50-AC4A-A49D-59C94BE99D77}" type="slidenum">
              <a:rPr lang="es-ES_tradnl" smtClean="0"/>
              <a:t>8</a:t>
            </a:fld>
            <a:endParaRPr lang="es-ES_tradnl"/>
          </a:p>
        </p:txBody>
      </p:sp>
      <p:pic>
        <p:nvPicPr>
          <p:cNvPr id="5" name="Marcador de contenido 23" descr="Mapa&#10;&#10;Descripción generada automáticamente">
            <a:extLst>
              <a:ext uri="{FF2B5EF4-FFF2-40B4-BE49-F238E27FC236}">
                <a16:creationId xmlns:a16="http://schemas.microsoft.com/office/drawing/2014/main" id="{2DE8ABC3-4B9F-BBC6-2BD5-FD9F9AF6B798}"/>
              </a:ext>
            </a:extLst>
          </p:cNvPr>
          <p:cNvPicPr>
            <a:picLocks noGrp="1" noChangeAspect="1"/>
          </p:cNvPicPr>
          <p:nvPr>
            <p:ph idx="1"/>
          </p:nvPr>
        </p:nvPicPr>
        <p:blipFill>
          <a:blip r:embed="rId3"/>
          <a:stretch>
            <a:fillRect/>
          </a:stretch>
        </p:blipFill>
        <p:spPr>
          <a:xfrm>
            <a:off x="2927982" y="1234492"/>
            <a:ext cx="6493681" cy="5623507"/>
          </a:xfrm>
        </p:spPr>
      </p:pic>
      <p:sp>
        <p:nvSpPr>
          <p:cNvPr id="7" name="CuadroTexto 6">
            <a:extLst>
              <a:ext uri="{FF2B5EF4-FFF2-40B4-BE49-F238E27FC236}">
                <a16:creationId xmlns:a16="http://schemas.microsoft.com/office/drawing/2014/main" id="{C15E445A-8A70-12D9-9385-5855F9BDAAB9}"/>
              </a:ext>
            </a:extLst>
          </p:cNvPr>
          <p:cNvSpPr txBox="1"/>
          <p:nvPr/>
        </p:nvSpPr>
        <p:spPr>
          <a:xfrm>
            <a:off x="5464633" y="6052664"/>
            <a:ext cx="1262731" cy="276999"/>
          </a:xfrm>
          <a:prstGeom prst="rect">
            <a:avLst/>
          </a:prstGeom>
          <a:noFill/>
        </p:spPr>
        <p:txBody>
          <a:bodyPr wrap="square" rtlCol="0">
            <a:spAutoFit/>
          </a:bodyPr>
          <a:lstStyle/>
          <a:p>
            <a:r>
              <a:rPr lang="en-US" sz="1200" dirty="0"/>
              <a:t>Source: </a:t>
            </a:r>
            <a:r>
              <a:rPr lang="es-CR" sz="1200" dirty="0"/>
              <a:t>BCCR.</a:t>
            </a:r>
          </a:p>
        </p:txBody>
      </p:sp>
      <p:sp>
        <p:nvSpPr>
          <p:cNvPr id="9" name="CuadroTexto 8">
            <a:extLst>
              <a:ext uri="{FF2B5EF4-FFF2-40B4-BE49-F238E27FC236}">
                <a16:creationId xmlns:a16="http://schemas.microsoft.com/office/drawing/2014/main" id="{29B16A15-BEFF-727F-D6E2-D0C7F23E9889}"/>
              </a:ext>
            </a:extLst>
          </p:cNvPr>
          <p:cNvSpPr txBox="1"/>
          <p:nvPr/>
        </p:nvSpPr>
        <p:spPr>
          <a:xfrm>
            <a:off x="565484" y="520943"/>
            <a:ext cx="11194716" cy="553998"/>
          </a:xfrm>
          <a:prstGeom prst="rect">
            <a:avLst/>
          </a:prstGeom>
          <a:noFill/>
        </p:spPr>
        <p:txBody>
          <a:bodyPr wrap="square" rtlCol="0">
            <a:spAutoFit/>
          </a:bodyPr>
          <a:lstStyle/>
          <a:p>
            <a:pPr algn="ctr"/>
            <a:r>
              <a:rPr lang="en-US" sz="3000" b="1" dirty="0">
                <a:solidFill>
                  <a:srgbClr val="053A64"/>
                </a:solidFill>
              </a:rPr>
              <a:t>Number of excess rainfall events by canton, 2001-2021 </a:t>
            </a:r>
          </a:p>
        </p:txBody>
      </p:sp>
    </p:spTree>
    <p:extLst>
      <p:ext uri="{BB962C8B-B14F-4D97-AF65-F5344CB8AC3E}">
        <p14:creationId xmlns:p14="http://schemas.microsoft.com/office/powerpoint/2010/main" val="2053017910"/>
      </p:ext>
    </p:extLst>
  </p:cSld>
  <p:clrMapOvr>
    <a:masterClrMapping/>
  </p:clrMapOvr>
  <p:transition spd="slow">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60254FA7-F209-6845-C5AB-F70F756C7B7D}"/>
              </a:ext>
            </a:extLst>
          </p:cNvPr>
          <p:cNvSpPr>
            <a:spLocks noGrp="1"/>
          </p:cNvSpPr>
          <p:nvPr>
            <p:ph type="sldNum" sz="quarter" idx="12"/>
          </p:nvPr>
        </p:nvSpPr>
        <p:spPr/>
        <p:txBody>
          <a:bodyPr/>
          <a:lstStyle/>
          <a:p>
            <a:fld id="{0EEA9A39-DF7C-004C-A818-95F07E82331A}" type="slidenum">
              <a:rPr lang="es-CR" smtClean="0"/>
              <a:t>9</a:t>
            </a:fld>
            <a:endParaRPr lang="es-CR"/>
          </a:p>
        </p:txBody>
      </p:sp>
      <p:sp>
        <p:nvSpPr>
          <p:cNvPr id="4" name="CuadroTexto 3">
            <a:extLst>
              <a:ext uri="{FF2B5EF4-FFF2-40B4-BE49-F238E27FC236}">
                <a16:creationId xmlns:a16="http://schemas.microsoft.com/office/drawing/2014/main" id="{F78EE5AF-1F0B-D574-A00D-5DA4801A596B}"/>
              </a:ext>
            </a:extLst>
          </p:cNvPr>
          <p:cNvSpPr txBox="1"/>
          <p:nvPr/>
        </p:nvSpPr>
        <p:spPr>
          <a:xfrm>
            <a:off x="565484" y="520943"/>
            <a:ext cx="6171882" cy="553998"/>
          </a:xfrm>
          <a:prstGeom prst="rect">
            <a:avLst/>
          </a:prstGeom>
          <a:noFill/>
        </p:spPr>
        <p:txBody>
          <a:bodyPr wrap="none" rtlCol="0">
            <a:spAutoFit/>
          </a:bodyPr>
          <a:lstStyle/>
          <a:p>
            <a:r>
              <a:rPr lang="en-US" sz="3000" b="1" dirty="0">
                <a:solidFill>
                  <a:srgbClr val="053A64"/>
                </a:solidFill>
              </a:rPr>
              <a:t>First dimension: physical hazard</a:t>
            </a:r>
          </a:p>
        </p:txBody>
      </p:sp>
      <p:graphicFrame>
        <p:nvGraphicFramePr>
          <p:cNvPr id="6" name="Marcador de contenido 4">
            <a:extLst>
              <a:ext uri="{FF2B5EF4-FFF2-40B4-BE49-F238E27FC236}">
                <a16:creationId xmlns:a16="http://schemas.microsoft.com/office/drawing/2014/main" id="{A4268F2B-B3D7-6A5A-684F-220F1204ED6B}"/>
              </a:ext>
            </a:extLst>
          </p:cNvPr>
          <p:cNvGraphicFramePr>
            <a:graphicFrameLocks/>
          </p:cNvGraphicFramePr>
          <p:nvPr>
            <p:extLst>
              <p:ext uri="{D42A27DB-BD31-4B8C-83A1-F6EECF244321}">
                <p14:modId xmlns:p14="http://schemas.microsoft.com/office/powerpoint/2010/main" val="1048027017"/>
              </p:ext>
            </p:extLst>
          </p:nvPr>
        </p:nvGraphicFramePr>
        <p:xfrm>
          <a:off x="3500105" y="1941657"/>
          <a:ext cx="5191790" cy="3771755"/>
        </p:xfrm>
        <a:graphic>
          <a:graphicData uri="http://schemas.openxmlformats.org/drawingml/2006/table">
            <a:tbl>
              <a:tblPr firstRow="1" bandRow="1">
                <a:tableStyleId>{5940675A-B579-460E-94D1-54222C63F5DA}</a:tableStyleId>
              </a:tblPr>
              <a:tblGrid>
                <a:gridCol w="538489">
                  <a:extLst>
                    <a:ext uri="{9D8B030D-6E8A-4147-A177-3AD203B41FA5}">
                      <a16:colId xmlns:a16="http://schemas.microsoft.com/office/drawing/2014/main" val="723443609"/>
                    </a:ext>
                  </a:extLst>
                </a:gridCol>
                <a:gridCol w="2025222">
                  <a:extLst>
                    <a:ext uri="{9D8B030D-6E8A-4147-A177-3AD203B41FA5}">
                      <a16:colId xmlns:a16="http://schemas.microsoft.com/office/drawing/2014/main" val="2660318909"/>
                    </a:ext>
                  </a:extLst>
                </a:gridCol>
                <a:gridCol w="2628079">
                  <a:extLst>
                    <a:ext uri="{9D8B030D-6E8A-4147-A177-3AD203B41FA5}">
                      <a16:colId xmlns:a16="http://schemas.microsoft.com/office/drawing/2014/main" val="1244847769"/>
                    </a:ext>
                  </a:extLst>
                </a:gridCol>
              </a:tblGrid>
              <a:tr h="418955">
                <a:tc>
                  <a:txBody>
                    <a:bodyPr/>
                    <a:lstStyle/>
                    <a:p>
                      <a:pPr>
                        <a:lnSpc>
                          <a:spcPct val="100000"/>
                        </a:lnSpc>
                      </a:pPr>
                      <a:endParaRPr lang="es-CR"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r>
                        <a:rPr lang="en-US" sz="1600" b="1" noProof="0" dirty="0"/>
                        <a:t>Canton</a:t>
                      </a: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r>
                        <a:rPr lang="en-US" sz="1600" b="1" noProof="0" dirty="0"/>
                        <a:t>Number of events</a:t>
                      </a: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69465619"/>
                  </a:ext>
                </a:extLst>
              </a:tr>
              <a:tr h="287714">
                <a:tc>
                  <a:txBody>
                    <a:bodyPr/>
                    <a:lstStyle/>
                    <a:p>
                      <a:r>
                        <a:rPr lang="es-CR" sz="1600" dirty="0"/>
                        <a:t>1</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CR" sz="1600" dirty="0"/>
                        <a:t>León Cortés</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s-CR" sz="1600" dirty="0"/>
                        <a:t>14</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912316351"/>
                  </a:ext>
                </a:extLst>
              </a:tr>
              <a:tr h="287714">
                <a:tc>
                  <a:txBody>
                    <a:bodyPr/>
                    <a:lstStyle/>
                    <a:p>
                      <a:r>
                        <a:rPr lang="es-CR" sz="1600" dirty="0"/>
                        <a:t>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CR" sz="1600" dirty="0"/>
                        <a:t>Siquirres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s-CR" sz="1600" dirty="0"/>
                        <a:t>14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824654556"/>
                  </a:ext>
                </a:extLst>
              </a:tr>
              <a:tr h="287714">
                <a:tc>
                  <a:txBody>
                    <a:bodyPr/>
                    <a:lstStyle/>
                    <a:p>
                      <a:r>
                        <a:rPr lang="es-CR" sz="1600" dirty="0"/>
                        <a:t>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CR" sz="1600" dirty="0"/>
                        <a:t>Matina</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s-CR" sz="1600" dirty="0"/>
                        <a:t>14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5407223"/>
                  </a:ext>
                </a:extLst>
              </a:tr>
              <a:tr h="287714">
                <a:tc>
                  <a:txBody>
                    <a:bodyPr/>
                    <a:lstStyle/>
                    <a:p>
                      <a:r>
                        <a:rPr lang="es-CR" sz="1600" dirty="0"/>
                        <a:t>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CR" sz="1600" dirty="0"/>
                        <a:t>Río Cuarto</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s-CR" sz="1600" dirty="0"/>
                        <a:t>13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84276505"/>
                  </a:ext>
                </a:extLst>
              </a:tr>
              <a:tr h="287714">
                <a:tc>
                  <a:txBody>
                    <a:bodyPr/>
                    <a:lstStyle/>
                    <a:p>
                      <a:r>
                        <a:rPr lang="es-CR" sz="1600" dirty="0"/>
                        <a:t>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CR" sz="1600" dirty="0"/>
                        <a:t>Turrialba</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s-CR" sz="1600" dirty="0"/>
                        <a:t>13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29158928"/>
                  </a:ext>
                </a:extLst>
              </a:tr>
              <a:tr h="287714">
                <a:tc>
                  <a:txBody>
                    <a:bodyPr/>
                    <a:lstStyle/>
                    <a:p>
                      <a:r>
                        <a:rPr lang="es-CR" sz="1600" dirty="0"/>
                        <a:t>6</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CR" sz="1600" dirty="0"/>
                        <a:t>Heredia</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s-CR" sz="1600" dirty="0"/>
                        <a:t>13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73505083"/>
                  </a:ext>
                </a:extLst>
              </a:tr>
              <a:tr h="287714">
                <a:tc>
                  <a:txBody>
                    <a:bodyPr/>
                    <a:lstStyle/>
                    <a:p>
                      <a:r>
                        <a:rPr lang="es-CR" sz="1600" dirty="0"/>
                        <a:t>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CR" sz="1600" dirty="0"/>
                        <a:t>San Isidro</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s-CR" sz="1600" dirty="0"/>
                        <a:t>13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32603222"/>
                  </a:ext>
                </a:extLst>
              </a:tr>
              <a:tr h="287714">
                <a:tc>
                  <a:txBody>
                    <a:bodyPr/>
                    <a:lstStyle/>
                    <a:p>
                      <a:r>
                        <a:rPr lang="es-CR" sz="1600" dirty="0"/>
                        <a:t>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CR" sz="1600" dirty="0"/>
                        <a:t>Tilarán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s-CR" sz="1600" dirty="0"/>
                        <a:t>13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432979699"/>
                  </a:ext>
                </a:extLst>
              </a:tr>
              <a:tr h="287714">
                <a:tc>
                  <a:txBody>
                    <a:bodyPr/>
                    <a:lstStyle/>
                    <a:p>
                      <a:r>
                        <a:rPr lang="es-CR" sz="1600" dirty="0"/>
                        <a:t>9</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CR" sz="1600" dirty="0"/>
                        <a:t>Osa</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s-CR" sz="1600" dirty="0"/>
                        <a:t>13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86466351"/>
                  </a:ext>
                </a:extLst>
              </a:tr>
              <a:tr h="287714">
                <a:tc>
                  <a:txBody>
                    <a:bodyPr/>
                    <a:lstStyle/>
                    <a:p>
                      <a:r>
                        <a:rPr lang="es-CR" sz="1600" dirty="0"/>
                        <a:t>10</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s-CR" sz="1600" dirty="0"/>
                        <a:t>Limón</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CR" sz="1600" dirty="0"/>
                        <a:t>13</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30150298"/>
                  </a:ext>
                </a:extLst>
              </a:tr>
            </a:tbl>
          </a:graphicData>
        </a:graphic>
      </p:graphicFrame>
      <p:sp>
        <p:nvSpPr>
          <p:cNvPr id="7" name="Título 7">
            <a:extLst>
              <a:ext uri="{FF2B5EF4-FFF2-40B4-BE49-F238E27FC236}">
                <a16:creationId xmlns:a16="http://schemas.microsoft.com/office/drawing/2014/main" id="{6FC2CFCA-78FA-2EA9-F054-9248C4BEED47}"/>
              </a:ext>
            </a:extLst>
          </p:cNvPr>
          <p:cNvSpPr txBox="1">
            <a:spLocks/>
          </p:cNvSpPr>
          <p:nvPr/>
        </p:nvSpPr>
        <p:spPr>
          <a:xfrm>
            <a:off x="3500105" y="1212879"/>
            <a:ext cx="5191790" cy="6604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rgbClr val="0C4688"/>
                </a:solidFill>
                <a:latin typeface="Arial" panose="020B0604020202020204" pitchFamily="34" charset="0"/>
                <a:ea typeface="+mj-ea"/>
                <a:cs typeface="Arial" panose="020B0604020202020204" pitchFamily="34" charset="0"/>
              </a:defRPr>
            </a:lvl1pPr>
          </a:lstStyle>
          <a:p>
            <a:pPr algn="ctr"/>
            <a:r>
              <a:rPr lang="en-US" sz="1800" dirty="0">
                <a:solidFill>
                  <a:srgbClr val="0070C0"/>
                </a:solidFill>
              </a:rPr>
              <a:t>Table:</a:t>
            </a:r>
            <a:r>
              <a:rPr lang="en-US" sz="1800" dirty="0">
                <a:solidFill>
                  <a:schemeClr val="tx1"/>
                </a:solidFill>
              </a:rPr>
              <a:t> </a:t>
            </a:r>
            <a:r>
              <a:rPr lang="en-US" sz="1800" b="0" dirty="0">
                <a:solidFill>
                  <a:schemeClr val="tx1"/>
                </a:solidFill>
              </a:rPr>
              <a:t>Top ten cantons by excess rainfall events, 2001- 2021</a:t>
            </a:r>
          </a:p>
        </p:txBody>
      </p:sp>
      <p:sp>
        <p:nvSpPr>
          <p:cNvPr id="8" name="CuadroTexto 7">
            <a:extLst>
              <a:ext uri="{FF2B5EF4-FFF2-40B4-BE49-F238E27FC236}">
                <a16:creationId xmlns:a16="http://schemas.microsoft.com/office/drawing/2014/main" id="{255B71DD-F01A-C01C-0EA7-6B88CD48FADA}"/>
              </a:ext>
            </a:extLst>
          </p:cNvPr>
          <p:cNvSpPr txBox="1"/>
          <p:nvPr/>
        </p:nvSpPr>
        <p:spPr>
          <a:xfrm>
            <a:off x="1038225" y="6189232"/>
            <a:ext cx="10115550" cy="369332"/>
          </a:xfrm>
          <a:prstGeom prst="rect">
            <a:avLst/>
          </a:prstGeom>
          <a:noFill/>
        </p:spPr>
        <p:txBody>
          <a:bodyPr wrap="square">
            <a:spAutoFit/>
          </a:bodyPr>
          <a:lstStyle/>
          <a:p>
            <a:pPr algn="ctr"/>
            <a:r>
              <a:rPr lang="en-US" dirty="0"/>
              <a:t>In total, 10 cantons register 13 or more excess rainfall events.</a:t>
            </a:r>
          </a:p>
        </p:txBody>
      </p:sp>
    </p:spTree>
    <p:extLst>
      <p:ext uri="{BB962C8B-B14F-4D97-AF65-F5344CB8AC3E}">
        <p14:creationId xmlns:p14="http://schemas.microsoft.com/office/powerpoint/2010/main" val="32813620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1f750869-0533-481e-8339-e74bf32e6016">
      <UserInfo>
        <DisplayName>JIMENEZ MORALES ZAYDA PATRICIA</DisplayName>
        <AccountId>24</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C8301CD9AEC36B44B10A0ECB082DC008" ma:contentTypeVersion="2" ma:contentTypeDescription="Crear nuevo documento." ma:contentTypeScope="" ma:versionID="703ad935654d6d0de5c82caddc396d23">
  <xsd:schema xmlns:xsd="http://www.w3.org/2001/XMLSchema" xmlns:xs="http://www.w3.org/2001/XMLSchema" xmlns:p="http://schemas.microsoft.com/office/2006/metadata/properties" xmlns:ns2="1f750869-0533-481e-8339-e74bf32e6016" targetNamespace="http://schemas.microsoft.com/office/2006/metadata/properties" ma:root="true" ma:fieldsID="3efe276d229e902b6731b9462dbedf6e" ns2:_="">
    <xsd:import namespace="1f750869-0533-481e-8339-e74bf32e6016"/>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750869-0533-481e-8339-e74bf32e6016" elementFormDefault="qualified">
    <xsd:import namespace="http://schemas.microsoft.com/office/2006/documentManagement/types"/>
    <xsd:import namespace="http://schemas.microsoft.com/office/infopath/2007/PartnerControls"/>
    <xsd:element name="SharedWithUsers" ma:index="8"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74D80ED-A420-43A6-AFA8-2775A2C6F866}">
  <ds:schemaRefs>
    <ds:schemaRef ds:uri="http://schemas.microsoft.com/office/2006/metadata/properties"/>
    <ds:schemaRef ds:uri="http://www.w3.org/XML/1998/namespace"/>
    <ds:schemaRef ds:uri="http://schemas.openxmlformats.org/package/2006/metadata/core-properties"/>
    <ds:schemaRef ds:uri="http://schemas.microsoft.com/office/2006/documentManagement/types"/>
    <ds:schemaRef ds:uri="http://purl.org/dc/terms/"/>
    <ds:schemaRef ds:uri="http://purl.org/dc/elements/1.1/"/>
    <ds:schemaRef ds:uri="http://schemas.microsoft.com/office/infopath/2007/PartnerControls"/>
    <ds:schemaRef ds:uri="1f750869-0533-481e-8339-e74bf32e6016"/>
    <ds:schemaRef ds:uri="http://purl.org/dc/dcmitype/"/>
  </ds:schemaRefs>
</ds:datastoreItem>
</file>

<file path=customXml/itemProps2.xml><?xml version="1.0" encoding="utf-8"?>
<ds:datastoreItem xmlns:ds="http://schemas.openxmlformats.org/officeDocument/2006/customXml" ds:itemID="{A5E3A555-27BE-4AA9-A0C0-7315BC246F83}">
  <ds:schemaRefs>
    <ds:schemaRef ds:uri="http://schemas.microsoft.com/sharepoint/v3/contenttype/forms"/>
  </ds:schemaRefs>
</ds:datastoreItem>
</file>

<file path=customXml/itemProps3.xml><?xml version="1.0" encoding="utf-8"?>
<ds:datastoreItem xmlns:ds="http://schemas.openxmlformats.org/officeDocument/2006/customXml" ds:itemID="{94887377-1AA2-4D16-BA7F-629DB4BBD1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f750869-0533-481e-8339-e74bf32e601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1105</TotalTime>
  <Words>2990</Words>
  <Application>Microsoft Office PowerPoint</Application>
  <PresentationFormat>Panorámica</PresentationFormat>
  <Paragraphs>475</Paragraphs>
  <Slides>28</Slides>
  <Notes>25</Notes>
  <HiddenSlides>2</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28</vt:i4>
      </vt:variant>
    </vt:vector>
  </HeadingPairs>
  <TitlesOfParts>
    <vt:vector size="33" baseType="lpstr">
      <vt:lpstr>Aptos</vt:lpstr>
      <vt:lpstr>Arial</vt:lpstr>
      <vt:lpstr>Calibri</vt:lpstr>
      <vt:lpstr>Cambria Math</vt:lpstr>
      <vt:lpstr>Tema de Office</vt:lpstr>
      <vt:lpstr>Presentación de PowerPoint</vt:lpstr>
      <vt:lpstr>The ideas expressed in this presentation are those of the authors and not necessarily represent the view of the Central Bank of Costa Rica.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COTO JIMENEZ KATTIA</dc:creator>
  <cp:lastModifiedBy>ALVARADO QUESADA IRENE</cp:lastModifiedBy>
  <cp:revision>5</cp:revision>
  <dcterms:created xsi:type="dcterms:W3CDTF">2022-02-08T21:29:08Z</dcterms:created>
  <dcterms:modified xsi:type="dcterms:W3CDTF">2024-12-02T17:49:34Z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Tema de Office:8</vt:lpwstr>
  </property>
  <property fmtid="{D5CDD505-2E9C-101B-9397-08002B2CF9AE}" pid="3" name="ClassificationContentMarkingFooterText">
    <vt:lpwstr>Uso Interno</vt:lpwstr>
  </property>
  <property fmtid="{D5CDD505-2E9C-101B-9397-08002B2CF9AE}" pid="4" name="ContentTypeId">
    <vt:lpwstr>0x010100C8301CD9AEC36B44B10A0ECB082DC008</vt:lpwstr>
  </property>
  <property fmtid="{D5CDD505-2E9C-101B-9397-08002B2CF9AE}" pid="5" name="MSIP_Label_b8b4be34-365a-4a68-b9fb-75c1b6874315_Enabled">
    <vt:lpwstr>true</vt:lpwstr>
  </property>
  <property fmtid="{D5CDD505-2E9C-101B-9397-08002B2CF9AE}" pid="6" name="MSIP_Label_b8b4be34-365a-4a68-b9fb-75c1b6874315_SetDate">
    <vt:lpwstr>2023-08-24T22:04:17Z</vt:lpwstr>
  </property>
  <property fmtid="{D5CDD505-2E9C-101B-9397-08002B2CF9AE}" pid="7" name="MSIP_Label_b8b4be34-365a-4a68-b9fb-75c1b6874315_Method">
    <vt:lpwstr>Standard</vt:lpwstr>
  </property>
  <property fmtid="{D5CDD505-2E9C-101B-9397-08002B2CF9AE}" pid="8" name="MSIP_Label_b8b4be34-365a-4a68-b9fb-75c1b6874315_Name">
    <vt:lpwstr>b8b4be34-365a-4a68-b9fb-75c1b6874315</vt:lpwstr>
  </property>
  <property fmtid="{D5CDD505-2E9C-101B-9397-08002B2CF9AE}" pid="9" name="MSIP_Label_b8b4be34-365a-4a68-b9fb-75c1b6874315_SiteId">
    <vt:lpwstr>618d0a45-25a6-4618-9f80-8f70a435ee52</vt:lpwstr>
  </property>
  <property fmtid="{D5CDD505-2E9C-101B-9397-08002B2CF9AE}" pid="10" name="MSIP_Label_b8b4be34-365a-4a68-b9fb-75c1b6874315_ActionId">
    <vt:lpwstr>9ef27777-11be-4831-862e-8873bc5b5dc0</vt:lpwstr>
  </property>
  <property fmtid="{D5CDD505-2E9C-101B-9397-08002B2CF9AE}" pid="11" name="MSIP_Label_b8b4be34-365a-4a68-b9fb-75c1b6874315_ContentBits">
    <vt:lpwstr>2</vt:lpwstr>
  </property>
</Properties>
</file>